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38" r:id="rId2"/>
    <p:sldId id="539" r:id="rId3"/>
    <p:sldId id="540" r:id="rId4"/>
    <p:sldId id="541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13">
          <p15:clr>
            <a:srgbClr val="A4A3A4"/>
          </p15:clr>
        </p15:guide>
        <p15:guide id="4" orient="horz" pos="2396">
          <p15:clr>
            <a:srgbClr val="A4A3A4"/>
          </p15:clr>
        </p15:guide>
        <p15:guide id="5" orient="horz" pos="1859">
          <p15:clr>
            <a:srgbClr val="A4A3A4"/>
          </p15:clr>
        </p15:guide>
        <p15:guide id="6" pos="585">
          <p15:clr>
            <a:srgbClr val="A4A3A4"/>
          </p15:clr>
        </p15:guide>
        <p15:guide id="7" orient="horz" pos="1792">
          <p15:clr>
            <a:srgbClr val="A4A3A4"/>
          </p15:clr>
        </p15:guide>
        <p15:guide id="8" pos="343">
          <p15:clr>
            <a:srgbClr val="A4A3A4"/>
          </p15:clr>
        </p15:guide>
        <p15:guide id="9" pos="5412">
          <p15:clr>
            <a:srgbClr val="A4A3A4"/>
          </p15:clr>
        </p15:guide>
        <p15:guide id="10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Heggestuen" initials="JH" lastIdx="1" clrIdx="0">
    <p:extLst/>
  </p:cmAuthor>
  <p:cmAuthor id="2" name="John Heggestuen" initials="JH [2]" lastIdx="1" clrIdx="1">
    <p:extLst/>
  </p:cmAuthor>
  <p:cmAuthor id="3" name="John Heggestuen" initials="JH [3]" lastIdx="1" clrIdx="2">
    <p:extLst/>
  </p:cmAuthor>
  <p:cmAuthor id="4" name="John Heggestuen" initials="JH [4]" lastIdx="1" clrIdx="3">
    <p:extLst/>
  </p:cmAuthor>
  <p:cmAuthor id="5" name="John Heggestuen" initials="JH [5]" lastIdx="1" clrIdx="4">
    <p:extLst/>
  </p:cmAuthor>
  <p:cmAuthor id="6" name="John Heggestuen" initials="JH [6]" lastIdx="1" clrIdx="5">
    <p:extLst/>
  </p:cmAuthor>
  <p:cmAuthor id="7" name="John Heggestuen" initials="JH [7]" lastIdx="1" clrIdx="6">
    <p:extLst/>
  </p:cmAuthor>
  <p:cmAuthor id="8" name="John Heggestuen" initials="JH [8]" lastIdx="1" clrIdx="7">
    <p:extLst/>
  </p:cmAuthor>
  <p:cmAuthor id="9" name="John Heggestuen" initials="JH [9]" lastIdx="1" clrIdx="8">
    <p:extLst/>
  </p:cmAuthor>
  <p:cmAuthor id="10" name="John Heggestuen" initials="JH [10]" lastIdx="1" clrIdx="9">
    <p:extLst/>
  </p:cmAuthor>
  <p:cmAuthor id="11" name="John Heggestuen" initials="JH [11]" lastIdx="1" clrIdx="10">
    <p:extLst/>
  </p:cmAuthor>
  <p:cmAuthor id="12" name="John Heggestuen" initials="JH [12]" lastIdx="1" clrIdx="11">
    <p:extLst/>
  </p:cmAuthor>
  <p:cmAuthor id="13" name="John Heggestuen" initials="JH [13]" lastIdx="1" clrIdx="12">
    <p:extLst/>
  </p:cmAuthor>
  <p:cmAuthor id="14" name="John Heggestuen" initials="JH [14]" lastIdx="1" clrIdx="13">
    <p:extLst/>
  </p:cmAuthor>
  <p:cmAuthor id="15" name="John Heggestuen" initials="JH [15]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6707"/>
    <a:srgbClr val="23496B"/>
    <a:srgbClr val="1E3346"/>
    <a:srgbClr val="8CB5D4"/>
    <a:srgbClr val="8F2E14"/>
    <a:srgbClr val="BFDEED"/>
    <a:srgbClr val="98BDD8"/>
    <a:srgbClr val="5493C0"/>
    <a:srgbClr val="386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3" autoAdjust="0"/>
    <p:restoredTop sz="92659"/>
  </p:normalViewPr>
  <p:slideViewPr>
    <p:cSldViewPr snapToGrid="0" snapToObjects="1">
      <p:cViewPr>
        <p:scale>
          <a:sx n="75" d="100"/>
          <a:sy n="75" d="100"/>
        </p:scale>
        <p:origin x="2784" y="1456"/>
      </p:cViewPr>
      <p:guideLst>
        <p:guide orient="horz" pos="1620"/>
        <p:guide pos="2880"/>
        <p:guide orient="horz" pos="913"/>
        <p:guide orient="horz" pos="2396"/>
        <p:guide orient="horz" pos="1859"/>
        <p:guide pos="585"/>
        <p:guide orient="horz" pos="1792"/>
        <p:guide pos="343"/>
        <p:guide pos="5412"/>
        <p:guide pos="1610"/>
      </p:guideLst>
    </p:cSldViewPr>
  </p:slideViewPr>
  <p:outlineViewPr>
    <p:cViewPr>
      <p:scale>
        <a:sx n="33" d="100"/>
        <a:sy n="33" d="100"/>
      </p:scale>
      <p:origin x="0" y="-28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84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Connected%20Car%20Charts%20for%20Igni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Connected%20Car%20Charts%20for%20Igni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SDC%20pp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SDC%20pp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Connected%20Car%20Charts%20for%20Ignition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Connected%20Car%20Charts%20for%20Ignition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Connected%20Car%20Charts%20for%20Ignitio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greenough:Downloads:bii%20tesla%20bmw%20(1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greenough:Documents:bii%20CarPlay%20Android%20Aut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Pt>
            <c:idx val="4"/>
            <c:invertIfNegative val="0"/>
            <c:bubble3D val="0"/>
            <c:spPr>
              <a:solidFill>
                <a:srgbClr val="EE6707"/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2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Sheet5!$A$2:$A$7</c:f>
              <c:strCache>
                <c:ptCount val="6"/>
                <c:pt idx="0">
                  <c:v>Autopilot</c:v>
                </c:pt>
                <c:pt idx="1">
                  <c:v>Lane-keeping autopilot</c:v>
                </c:pt>
                <c:pt idx="2">
                  <c:v>In-car feature enabling the ability to read and dictate emails</c:v>
                </c:pt>
                <c:pt idx="3">
                  <c:v>Access to social media while in the car</c:v>
                </c:pt>
                <c:pt idx="4">
                  <c:v>Surfing the internet via a monitor in the car</c:v>
                </c:pt>
                <c:pt idx="5">
                  <c:v>Streaming music for in-car use</c:v>
                </c:pt>
              </c:strCache>
            </c:strRef>
          </c:cat>
          <c:val>
            <c:numRef>
              <c:f>Sheet5!$B$2:$B$7</c:f>
              <c:numCache>
                <c:formatCode>0%</c:formatCode>
                <c:ptCount val="6"/>
                <c:pt idx="0">
                  <c:v>0.25</c:v>
                </c:pt>
                <c:pt idx="1">
                  <c:v>0.29</c:v>
                </c:pt>
                <c:pt idx="2">
                  <c:v>0.34</c:v>
                </c:pt>
                <c:pt idx="3">
                  <c:v>0.4</c:v>
                </c:pt>
                <c:pt idx="4">
                  <c:v>0.57</c:v>
                </c:pt>
                <c:pt idx="5">
                  <c:v>0.69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2137778528"/>
        <c:axId val="-2140311088"/>
      </c:barChart>
      <c:catAx>
        <c:axId val="-213777852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40311088"/>
        <c:crosses val="autoZero"/>
        <c:auto val="1"/>
        <c:lblAlgn val="ctr"/>
        <c:lblOffset val="100"/>
        <c:noMultiLvlLbl val="0"/>
      </c:catAx>
      <c:valAx>
        <c:axId val="-214031108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77785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"/>
          <c:y val="0.000470012834298794"/>
          <c:w val="1.0"/>
          <c:h val="0.76836449408581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BB4422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</c:spPr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Sheet14!$A$5:$A$7</c:f>
              <c:strCache>
                <c:ptCount val="3"/>
                <c:pt idx="0">
                  <c:v>1 to 4</c:v>
                </c:pt>
                <c:pt idx="1">
                  <c:v>5 and 6</c:v>
                </c:pt>
                <c:pt idx="2">
                  <c:v>7 to 10</c:v>
                </c:pt>
              </c:strCache>
            </c:strRef>
          </c:cat>
          <c:val>
            <c:numRef>
              <c:f>Sheet14!$B$5:$B$7</c:f>
              <c:numCache>
                <c:formatCode>0%</c:formatCode>
                <c:ptCount val="3"/>
                <c:pt idx="0">
                  <c:v>0.21</c:v>
                </c:pt>
                <c:pt idx="1">
                  <c:v>0.24</c:v>
                </c:pt>
                <c:pt idx="2">
                  <c:v>0.54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39377936"/>
        <c:axId val="-2139450752"/>
      </c:barChart>
      <c:catAx>
        <c:axId val="-2139377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39450752"/>
        <c:crosses val="autoZero"/>
        <c:auto val="1"/>
        <c:lblAlgn val="ctr"/>
        <c:lblOffset val="100"/>
        <c:noMultiLvlLbl val="0"/>
      </c:catAx>
      <c:valAx>
        <c:axId val="-213945075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39377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Avenir Book"/>
          <a:cs typeface="Avenir Book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5128205128205"/>
          <c:y val="0.0943589743589743"/>
          <c:w val="0.958974358974359"/>
          <c:h val="0.7697101554613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Sheet7!$A$3</c:f>
              <c:strCache>
                <c:ptCount val="1"/>
                <c:pt idx="0">
                  <c:v>Yes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EE6705"/>
              </a:solidFill>
            </c:spPr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Sheet7!$B$2:$C$2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Sheet7!$B$3:$C$3</c:f>
              <c:numCache>
                <c:formatCode>0%</c:formatCode>
                <c:ptCount val="2"/>
                <c:pt idx="0">
                  <c:v>0.2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41965280"/>
        <c:axId val="-2141802432"/>
      </c:barChart>
      <c:catAx>
        <c:axId val="-2141965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802432"/>
        <c:crosses val="autoZero"/>
        <c:auto val="1"/>
        <c:lblAlgn val="ctr"/>
        <c:lblOffset val="100"/>
        <c:noMultiLvlLbl val="0"/>
      </c:catAx>
      <c:valAx>
        <c:axId val="-214180243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41965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latin typeface="Avenir Book"/>
          <a:cs typeface="Avenir Book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Percent Of Total Car Sales</c:v>
                </c:pt>
              </c:strCache>
            </c:strRef>
          </c:tx>
          <c:spPr>
            <a:ln>
              <a:solidFill>
                <a:srgbClr val="BFDEED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rgbClr val="BFDEED"/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2014E</c:v>
                </c:pt>
                <c:pt idx="1">
                  <c:v>2015E</c:v>
                </c:pt>
                <c:pt idx="2">
                  <c:v>2016E</c:v>
                </c:pt>
                <c:pt idx="3">
                  <c:v>2017E</c:v>
                </c:pt>
                <c:pt idx="4">
                  <c:v>2018E</c:v>
                </c:pt>
                <c:pt idx="5">
                  <c:v>2019E</c:v>
                </c:pt>
                <c:pt idx="6">
                  <c:v>2020E</c:v>
                </c:pt>
              </c:strCache>
            </c:strRef>
          </c:cat>
          <c:val>
            <c:numRef>
              <c:f>Sheet1!$B$2:$H$2</c:f>
              <c:numCache>
                <c:formatCode>0%</c:formatCode>
                <c:ptCount val="7"/>
                <c:pt idx="0">
                  <c:v>0.1</c:v>
                </c:pt>
                <c:pt idx="1">
                  <c:v>0.13991</c:v>
                </c:pt>
                <c:pt idx="2">
                  <c:v>0.195748081</c:v>
                </c:pt>
                <c:pt idx="3">
                  <c:v>0.2738711401271</c:v>
                </c:pt>
                <c:pt idx="4">
                  <c:v>0.383173112151826</c:v>
                </c:pt>
                <c:pt idx="5">
                  <c:v>0.536097501211619</c:v>
                </c:pt>
                <c:pt idx="6">
                  <c:v>0.750054013945176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39563312"/>
        <c:axId val="-2139560800"/>
      </c:lineChart>
      <c:catAx>
        <c:axId val="-2139563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39560800"/>
        <c:crosses val="autoZero"/>
        <c:auto val="1"/>
        <c:lblAlgn val="ctr"/>
        <c:lblOffset val="100"/>
        <c:noMultiLvlLbl val="0"/>
      </c:catAx>
      <c:valAx>
        <c:axId val="-213956080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3956331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FF6600">
          <a:alpha val="0"/>
        </a:srgbClr>
      </a:solidFill>
    </a:ln>
  </c:spPr>
  <c:txPr>
    <a:bodyPr/>
    <a:lstStyle/>
    <a:p>
      <a:pPr>
        <a:defRPr sz="1400">
          <a:latin typeface="Avenir Book"/>
          <a:cs typeface="Avenir Book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13200975269941"/>
          <c:y val="0.0421026448617"/>
          <c:w val="0.950245188787138"/>
          <c:h val="0.8250272562083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Sheet12!$A$3</c:f>
              <c:strCache>
                <c:ptCount val="1"/>
              </c:strCache>
            </c:strRef>
          </c:tx>
          <c:spPr>
            <a:solidFill>
              <a:srgbClr val="40916D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Sheet12!$B$1:$G$1</c:f>
              <c:strCache>
                <c:ptCount val="6"/>
                <c:pt idx="0">
                  <c:v>2016E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</c:strCache>
            </c:strRef>
          </c:cat>
          <c:val>
            <c:numRef>
              <c:f>Sheet12!$B$3:$G$3</c:f>
              <c:numCache>
                <c:formatCode>_-"$"* #,##0_-;\-"$"* #,##0_-;_-"$"* "-"??_-;_-@_-</c:formatCode>
                <c:ptCount val="6"/>
                <c:pt idx="0">
                  <c:v>6.792E9</c:v>
                </c:pt>
                <c:pt idx="1">
                  <c:v>7.97605953225085E9</c:v>
                </c:pt>
                <c:pt idx="2">
                  <c:v>9.36653793610272E9</c:v>
                </c:pt>
                <c:pt idx="3">
                  <c:v>1.09994205225915E10</c:v>
                </c:pt>
                <c:pt idx="4">
                  <c:v>1.29169659759204E10</c:v>
                </c:pt>
                <c:pt idx="5">
                  <c:v>1.51688E10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2038585696"/>
        <c:axId val="2105337968"/>
      </c:barChart>
      <c:catAx>
        <c:axId val="2038585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5337968"/>
        <c:crosses val="autoZero"/>
        <c:auto val="1"/>
        <c:lblAlgn val="ctr"/>
        <c:lblOffset val="100"/>
        <c:noMultiLvlLbl val="0"/>
      </c:catAx>
      <c:valAx>
        <c:axId val="2105337968"/>
        <c:scaling>
          <c:orientation val="minMax"/>
        </c:scaling>
        <c:delete val="1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USD (Billions)</a:t>
                </a:r>
              </a:p>
            </c:rich>
          </c:tx>
          <c:layout>
            <c:manualLayout>
              <c:xMode val="edge"/>
              <c:yMode val="edge"/>
              <c:x val="0.968757520694529"/>
              <c:y val="0.274193418130426"/>
            </c:manualLayout>
          </c:layout>
          <c:overlay val="0"/>
        </c:title>
        <c:numFmt formatCode="_-&quot;$&quot;* #,##0_-;\-&quot;$&quot;* #,##0_-;_-&quot;$&quot;* &quot;-&quot;??_-;_-@_-" sourceLinked="1"/>
        <c:majorTickMark val="out"/>
        <c:minorTickMark val="none"/>
        <c:tickLblPos val="nextTo"/>
        <c:crossAx val="2038585696"/>
        <c:crosses val="max"/>
        <c:crossBetween val="between"/>
        <c:dispUnits>
          <c:builtInUnit val="billions"/>
          <c:dispUnitsLbl>
            <c:layout>
              <c:manualLayout>
                <c:xMode val="edge"/>
                <c:yMode val="edge"/>
                <c:x val="0.958333333333333"/>
                <c:y val="0.368518518518518"/>
              </c:manualLayout>
            </c:layout>
            <c:tx>
              <c:rich>
                <a:bodyPr/>
                <a:lstStyle/>
                <a:p>
                  <a:pPr>
                    <a:defRPr/>
                  </a:pPr>
                  <a:r>
                    <a:rPr lang="en-US"/>
                    <a:t>EUR (Billions)</a:t>
                  </a:r>
                </a:p>
              </c:rich>
            </c:tx>
          </c:dispUnitsLbl>
        </c:dispUnits>
      </c:valAx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sz="1400">
          <a:latin typeface="Avenir Book"/>
          <a:cs typeface="Avenir Book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0631163708086785"/>
          <c:y val="0.0533333333333333"/>
          <c:w val="0.999368836291913"/>
          <c:h val="0.827623823945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Sheet13!$B$3</c:f>
              <c:strCache>
                <c:ptCount val="1"/>
                <c:pt idx="0">
                  <c:v>Time Spent Per Month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Avenir Book"/>
                    <a:cs typeface="Avenir Book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Sheet13!$A$4:$A$6</c:f>
              <c:strCache>
                <c:ptCount val="3"/>
                <c:pt idx="0">
                  <c:v>Tablet</c:v>
                </c:pt>
                <c:pt idx="1">
                  <c:v>Car</c:v>
                </c:pt>
                <c:pt idx="2">
                  <c:v>Smartphone</c:v>
                </c:pt>
              </c:strCache>
            </c:strRef>
          </c:cat>
          <c:val>
            <c:numRef>
              <c:f>Sheet13!$B$4:$B$6</c:f>
              <c:numCache>
                <c:formatCode>General</c:formatCode>
                <c:ptCount val="3"/>
                <c:pt idx="0">
                  <c:v>29.6</c:v>
                </c:pt>
                <c:pt idx="1">
                  <c:v>50.5</c:v>
                </c:pt>
                <c:pt idx="2">
                  <c:v>68.2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2137753952"/>
        <c:axId val="-2137751424"/>
      </c:barChart>
      <c:catAx>
        <c:axId val="-2137753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venir Book"/>
                <a:cs typeface="Avenir Book"/>
              </a:defRPr>
            </a:pPr>
            <a:endParaRPr lang="en-US"/>
          </a:p>
        </c:txPr>
        <c:crossAx val="-2137751424"/>
        <c:crosses val="autoZero"/>
        <c:auto val="1"/>
        <c:lblAlgn val="ctr"/>
        <c:lblOffset val="100"/>
        <c:noMultiLvlLbl val="0"/>
      </c:catAx>
      <c:valAx>
        <c:axId val="-2137751424"/>
        <c:scaling>
          <c:orientation val="minMax"/>
        </c:scaling>
        <c:delete val="1"/>
        <c:axPos val="l"/>
        <c:title>
          <c:tx>
            <c:rich>
              <a:bodyPr rot="-5400000" vert="horz"/>
              <a:lstStyle/>
              <a:p>
                <a:pPr>
                  <a:defRPr>
                    <a:latin typeface="Avenir Book"/>
                    <a:cs typeface="Avenir Book"/>
                  </a:defRPr>
                </a:pPr>
                <a:r>
                  <a:rPr lang="en-US">
                    <a:latin typeface="Avenir Book"/>
                    <a:cs typeface="Avenir Book"/>
                  </a:rPr>
                  <a:t>Average Hours Per Month</a:t>
                </a:r>
              </a:p>
            </c:rich>
          </c:tx>
          <c:layout>
            <c:manualLayout>
              <c:xMode val="edge"/>
              <c:yMode val="edge"/>
              <c:x val="0.0"/>
              <c:y val="0.1402382394508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377539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381150374495871"/>
          <c:y val="0.162673311839283"/>
          <c:w val="0.58727136546956"/>
          <c:h val="0.78558322950251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3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</c:spPr>
          </c:dPt>
          <c:dPt>
            <c:idx val="4"/>
            <c:bubble3D val="0"/>
            <c:spPr>
              <a:solidFill>
                <a:schemeClr val="tx2">
                  <a:lumMod val="50000"/>
                </a:schemeClr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Avenir Book"/>
                    <a:cs typeface="Avenir Book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Sheet6!$A$2:$A$6</c:f>
              <c:strCache>
                <c:ptCount val="5"/>
                <c:pt idx="0">
                  <c:v>Essential</c:v>
                </c:pt>
                <c:pt idx="1">
                  <c:v>Important</c:v>
                </c:pt>
                <c:pt idx="2">
                  <c:v>Neither important nor unimportant</c:v>
                </c:pt>
                <c:pt idx="3">
                  <c:v>Fairly unimportant</c:v>
                </c:pt>
                <c:pt idx="4">
                  <c:v>Not at all important</c:v>
                </c:pt>
              </c:strCache>
            </c:strRef>
          </c:cat>
          <c:val>
            <c:numRef>
              <c:f>Sheet6!$B$2:$B$6</c:f>
              <c:numCache>
                <c:formatCode>0%</c:formatCode>
                <c:ptCount val="5"/>
                <c:pt idx="0">
                  <c:v>0.11</c:v>
                </c:pt>
                <c:pt idx="1">
                  <c:v>0.5</c:v>
                </c:pt>
                <c:pt idx="2">
                  <c:v>0.26</c:v>
                </c:pt>
                <c:pt idx="3">
                  <c:v>0.09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5940464758978"/>
          <c:y val="0.240388691217839"/>
          <c:w val="0.331620510850778"/>
          <c:h val="0.617101899782919"/>
        </c:manualLayout>
      </c:layout>
      <c:overlay val="0"/>
      <c:txPr>
        <a:bodyPr/>
        <a:lstStyle/>
        <a:p>
          <a:pPr>
            <a:defRPr>
              <a:latin typeface="Avenir Book"/>
              <a:cs typeface="Avenir Book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'[bii Exabytes of Data From Connected Cars 2015-4-23.xlsx]Sheet3'!$A$10</c:f>
              <c:strCache>
                <c:ptCount val="1"/>
                <c:pt idx="0">
                  <c:v>Exabytes of Data Produced By Connected Cars</c:v>
                </c:pt>
              </c:strCache>
            </c:strRef>
          </c:tx>
          <c:spPr>
            <a:solidFill>
              <a:srgbClr val="BFDEED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'[bii Exabytes of Data From Connected Cars 2015-4-23.xlsx]Sheet3'!$B$9:$I$9</c:f>
              <c:strCache>
                <c:ptCount val="8"/>
                <c:pt idx="0">
                  <c:v>2013E</c:v>
                </c:pt>
                <c:pt idx="1">
                  <c:v>2014E</c:v>
                </c:pt>
                <c:pt idx="2">
                  <c:v>2015E</c:v>
                </c:pt>
                <c:pt idx="3">
                  <c:v>2016E</c:v>
                </c:pt>
                <c:pt idx="4">
                  <c:v>2017E</c:v>
                </c:pt>
                <c:pt idx="5">
                  <c:v>2018E</c:v>
                </c:pt>
                <c:pt idx="6">
                  <c:v>2019E</c:v>
                </c:pt>
                <c:pt idx="7">
                  <c:v>2020E</c:v>
                </c:pt>
              </c:strCache>
            </c:strRef>
          </c:cat>
          <c:val>
            <c:numRef>
              <c:f>'[bii Exabytes of Data From Connected Cars 2015-4-23.xlsx]Sheet3'!$B$10:$I$10</c:f>
              <c:numCache>
                <c:formatCode>_-* #,##0_-;\-* #,##0_-;_-* "-"??_-;_-@_-</c:formatCode>
                <c:ptCount val="8"/>
                <c:pt idx="0">
                  <c:v>1616.439</c:v>
                </c:pt>
                <c:pt idx="1">
                  <c:v>3795.83211402339</c:v>
                </c:pt>
                <c:pt idx="2">
                  <c:v>8209.74908431872</c:v>
                </c:pt>
                <c:pt idx="3">
                  <c:v>17149.23911725457</c:v>
                </c:pt>
                <c:pt idx="4">
                  <c:v>35254.35586203383</c:v>
                </c:pt>
                <c:pt idx="5">
                  <c:v>71922.58314730239</c:v>
                </c:pt>
                <c:pt idx="6">
                  <c:v>146186.6108913845</c:v>
                </c:pt>
                <c:pt idx="7">
                  <c:v>296593.2769640975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2137563328"/>
        <c:axId val="-2137538768"/>
      </c:barChart>
      <c:catAx>
        <c:axId val="-2137563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538768"/>
        <c:crosses val="autoZero"/>
        <c:auto val="1"/>
        <c:lblAlgn val="ctr"/>
        <c:lblOffset val="100"/>
        <c:noMultiLvlLbl val="0"/>
      </c:catAx>
      <c:valAx>
        <c:axId val="-2137538768"/>
        <c:scaling>
          <c:orientation val="minMax"/>
        </c:scaling>
        <c:delete val="1"/>
        <c:axPos val="l"/>
        <c:numFmt formatCode="_-* #,##0_-;\-* #,##0_-;_-* &quot;-&quot;??_-;_-@_-" sourceLinked="1"/>
        <c:majorTickMark val="out"/>
        <c:minorTickMark val="none"/>
        <c:tickLblPos val="nextTo"/>
        <c:crossAx val="-2137563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  <a:latin typeface="Avenir Book"/>
          <a:cs typeface="Avenir Book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80712293613465"/>
          <c:y val="0.039803454800708"/>
          <c:w val="0.937321930620276"/>
          <c:h val="0.8554075873382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Apple CarPlay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  <c:pt idx="4">
                  <c:v>2019.0</c:v>
                </c:pt>
                <c:pt idx="5">
                  <c:v>2020.0</c:v>
                </c:pt>
              </c:numCache>
            </c:numRef>
          </c:cat>
          <c:val>
            <c:numRef>
              <c:f>Sheet1!$B$2:$G$2</c:f>
              <c:numCache>
                <c:formatCode>_-* #,##0_-;\-* #,##0_-;_-* "-"??_-;_-@_-</c:formatCode>
                <c:ptCount val="6"/>
                <c:pt idx="0">
                  <c:v>1.4E6</c:v>
                </c:pt>
                <c:pt idx="1">
                  <c:v>4.0E6</c:v>
                </c:pt>
                <c:pt idx="2">
                  <c:v>8.0E6</c:v>
                </c:pt>
                <c:pt idx="3">
                  <c:v>1.6E7</c:v>
                </c:pt>
                <c:pt idx="4">
                  <c:v>2.6E7</c:v>
                </c:pt>
                <c:pt idx="5">
                  <c:v>3.71E7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Android Auto</c:v>
                </c:pt>
              </c:strCache>
            </c:strRef>
          </c:tx>
          <c:spPr>
            <a:solidFill>
              <a:srgbClr val="40916D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Sheet1!$B$1:$G$1</c:f>
              <c:numCache>
                <c:formatCode>General</c:formatCode>
                <c:ptCount val="6"/>
                <c:pt idx="0">
                  <c:v>2015.0</c:v>
                </c:pt>
                <c:pt idx="1">
                  <c:v>2016.0</c:v>
                </c:pt>
                <c:pt idx="2">
                  <c:v>2017.0</c:v>
                </c:pt>
                <c:pt idx="3">
                  <c:v>2018.0</c:v>
                </c:pt>
                <c:pt idx="4">
                  <c:v>2019.0</c:v>
                </c:pt>
                <c:pt idx="5">
                  <c:v>2020.0</c:v>
                </c:pt>
              </c:numCache>
            </c:numRef>
          </c:cat>
          <c:val>
            <c:numRef>
              <c:f>Sheet1!$B$3:$G$3</c:f>
              <c:numCache>
                <c:formatCode>_-* #,##0_-;\-* #,##0_-;_-* "-"??_-;_-@_-</c:formatCode>
                <c:ptCount val="6"/>
                <c:pt idx="0">
                  <c:v>1.1E6</c:v>
                </c:pt>
                <c:pt idx="1">
                  <c:v>4.0E6</c:v>
                </c:pt>
                <c:pt idx="2">
                  <c:v>9.0E6</c:v>
                </c:pt>
                <c:pt idx="3">
                  <c:v>1.7E7</c:v>
                </c:pt>
                <c:pt idx="4">
                  <c:v>2.7E7</c:v>
                </c:pt>
                <c:pt idx="5">
                  <c:v>3.99E7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36426528"/>
        <c:axId val="-2136419616"/>
      </c:barChart>
      <c:catAx>
        <c:axId val="-2136426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6419616"/>
        <c:crosses val="autoZero"/>
        <c:auto val="1"/>
        <c:lblAlgn val="ctr"/>
        <c:lblOffset val="100"/>
        <c:noMultiLvlLbl val="0"/>
      </c:catAx>
      <c:valAx>
        <c:axId val="-2136419616"/>
        <c:scaling>
          <c:orientation val="minMax"/>
        </c:scaling>
        <c:delete val="1"/>
        <c:axPos val="r"/>
        <c:title>
          <c:tx>
            <c:rich>
              <a:bodyPr rot="-5400000" vert="horz"/>
              <a:lstStyle/>
              <a:p>
                <a:pPr>
                  <a:defRPr>
                    <a:latin typeface="Avenir Black"/>
                    <a:cs typeface="Avenir Black"/>
                  </a:defRPr>
                </a:pPr>
                <a:r>
                  <a:rPr lang="en-US">
                    <a:latin typeface="Avenir Black"/>
                    <a:cs typeface="Avenir Black"/>
                  </a:rPr>
                  <a:t>Cars Running System (Millions)</a:t>
                </a:r>
              </a:p>
            </c:rich>
          </c:tx>
          <c:layout/>
          <c:overlay val="0"/>
        </c:title>
        <c:numFmt formatCode="_-* #,##0_-;\-* #,##0_-;_-* &quot;-&quot;??_-;_-@_-" sourceLinked="1"/>
        <c:majorTickMark val="out"/>
        <c:minorTickMark val="none"/>
        <c:tickLblPos val="nextTo"/>
        <c:crossAx val="-2136426528"/>
        <c:crosses val="max"/>
        <c:crossBetween val="between"/>
        <c:dispUnits>
          <c:builtInUnit val="millions"/>
        </c:dispUnits>
      </c:valAx>
    </c:plotArea>
    <c:legend>
      <c:legendPos val="t"/>
      <c:layout>
        <c:manualLayout>
          <c:xMode val="edge"/>
          <c:yMode val="edge"/>
          <c:x val="0.0"/>
          <c:y val="0.0374651210066385"/>
          <c:w val="0.292780601549757"/>
          <c:h val="0.152498185788792"/>
        </c:manualLayout>
      </c:layout>
      <c:overlay val="0"/>
    </c:legend>
    <c:plotVisOnly val="1"/>
    <c:dispBlanksAs val="gap"/>
    <c:showDLblsOverMax val="0"/>
  </c:chart>
  <c:spPr>
    <a:noFill/>
  </c:spPr>
  <c:txPr>
    <a:bodyPr/>
    <a:lstStyle/>
    <a:p>
      <a:pPr>
        <a:defRPr sz="1400">
          <a:solidFill>
            <a:srgbClr val="FFFFFF"/>
          </a:solidFill>
          <a:latin typeface="Avenir Book"/>
          <a:cs typeface="Avenir Book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F5E33-3034-B546-83A7-70B6B8B77B82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2B5551D8-F125-AE40-9DD6-75665ED126BE}">
      <dgm:prSet phldrT="[Text]" custT="1"/>
      <dgm:spPr>
        <a:solidFill>
          <a:schemeClr val="accent3">
            <a:lumMod val="25000"/>
          </a:schemeClr>
        </a:solidFill>
      </dgm:spPr>
      <dgm:t>
        <a:bodyPr/>
        <a:lstStyle/>
        <a:p>
          <a:pPr algn="l"/>
          <a:r>
            <a:rPr lang="en-US" sz="2400" dirty="0" smtClean="0">
              <a:solidFill>
                <a:srgbClr val="FFFFFF"/>
              </a:solidFill>
            </a:rPr>
            <a:t>Generating Data</a:t>
          </a:r>
          <a:endParaRPr lang="en-US" sz="2400" dirty="0">
            <a:solidFill>
              <a:srgbClr val="FFFFFF"/>
            </a:solidFill>
          </a:endParaRPr>
        </a:p>
      </dgm:t>
    </dgm:pt>
    <dgm:pt modelId="{88EEB763-C154-3443-90A0-FF851C3D6E95}" type="parTrans" cxnId="{88647F42-EFA7-8542-9B9B-580B569DFC47}">
      <dgm:prSet/>
      <dgm:spPr/>
      <dgm:t>
        <a:bodyPr/>
        <a:lstStyle/>
        <a:p>
          <a:endParaRPr lang="en-US" sz="2400"/>
        </a:p>
      </dgm:t>
    </dgm:pt>
    <dgm:pt modelId="{036A0CB7-E0A7-074A-971E-3D3ECEFFEAD6}" type="sibTrans" cxnId="{88647F42-EFA7-8542-9B9B-580B569DFC47}">
      <dgm:prSet/>
      <dgm:spPr/>
      <dgm:t>
        <a:bodyPr/>
        <a:lstStyle/>
        <a:p>
          <a:endParaRPr lang="en-US" sz="2400"/>
        </a:p>
      </dgm:t>
    </dgm:pt>
    <dgm:pt modelId="{A19700F5-DA76-194E-B558-05E6748DC682}">
      <dgm:prSet phldrT="[Text]" custT="1"/>
      <dgm:spPr>
        <a:solidFill>
          <a:srgbClr val="132532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Pushing Over-The-Air Updates</a:t>
          </a:r>
          <a:endParaRPr lang="en-US" sz="2400" dirty="0">
            <a:solidFill>
              <a:schemeClr val="bg1"/>
            </a:solidFill>
          </a:endParaRPr>
        </a:p>
      </dgm:t>
    </dgm:pt>
    <dgm:pt modelId="{F446DB39-7251-AB46-A616-6224D02C98A3}" type="parTrans" cxnId="{470D6F8F-4438-AB46-A602-C8DEBA19213E}">
      <dgm:prSet/>
      <dgm:spPr/>
      <dgm:t>
        <a:bodyPr/>
        <a:lstStyle/>
        <a:p>
          <a:endParaRPr lang="en-US" sz="2400"/>
        </a:p>
      </dgm:t>
    </dgm:pt>
    <dgm:pt modelId="{D51D124B-9EA2-5A4D-8093-D275AC5F2BEB}" type="sibTrans" cxnId="{470D6F8F-4438-AB46-A602-C8DEBA19213E}">
      <dgm:prSet/>
      <dgm:spPr/>
      <dgm:t>
        <a:bodyPr/>
        <a:lstStyle/>
        <a:p>
          <a:endParaRPr lang="en-US" sz="2400"/>
        </a:p>
      </dgm:t>
    </dgm:pt>
    <dgm:pt modelId="{EDCE80A9-128D-8C4A-9BD9-EDF08287AC8F}">
      <dgm:prSet phldrT="[Text]"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4</a:t>
          </a:r>
          <a:endParaRPr lang="en-US" sz="2400" dirty="0">
            <a:solidFill>
              <a:schemeClr val="bg1"/>
            </a:solidFill>
          </a:endParaRPr>
        </a:p>
      </dgm:t>
    </dgm:pt>
    <dgm:pt modelId="{E7EB723B-2A60-FF4C-BBA3-13F8C9F92618}" type="parTrans" cxnId="{1B05B07D-D673-8342-B82F-1E77E710CA15}">
      <dgm:prSet/>
      <dgm:spPr/>
      <dgm:t>
        <a:bodyPr/>
        <a:lstStyle/>
        <a:p>
          <a:endParaRPr lang="en-US" sz="2400"/>
        </a:p>
      </dgm:t>
    </dgm:pt>
    <dgm:pt modelId="{10C7F7A8-CA18-1A44-87B4-A7F5E75B09AE}" type="sibTrans" cxnId="{1B05B07D-D673-8342-B82F-1E77E710CA15}">
      <dgm:prSet/>
      <dgm:spPr/>
      <dgm:t>
        <a:bodyPr/>
        <a:lstStyle/>
        <a:p>
          <a:endParaRPr lang="en-US" sz="2400"/>
        </a:p>
      </dgm:t>
    </dgm:pt>
    <dgm:pt modelId="{7B05F319-1BBD-F041-B8F5-CB24C8E1BD35}">
      <dgm:prSet phldrT="[Text]" custT="1"/>
      <dgm:spPr>
        <a:solidFill>
          <a:srgbClr val="13253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3</a:t>
          </a:r>
          <a:endParaRPr lang="en-US" sz="2400" dirty="0">
            <a:solidFill>
              <a:schemeClr val="bg1"/>
            </a:solidFill>
          </a:endParaRPr>
        </a:p>
      </dgm:t>
    </dgm:pt>
    <dgm:pt modelId="{FF91F620-42AF-6940-A350-04F6732D3A22}" type="parTrans" cxnId="{3A5C565E-6D61-0C46-B148-A7DEF1C86D08}">
      <dgm:prSet/>
      <dgm:spPr/>
      <dgm:t>
        <a:bodyPr/>
        <a:lstStyle/>
        <a:p>
          <a:endParaRPr lang="en-US" sz="2400"/>
        </a:p>
      </dgm:t>
    </dgm:pt>
    <dgm:pt modelId="{68C2B51E-9503-EB46-BF3B-B68A2FA264F6}" type="sibTrans" cxnId="{3A5C565E-6D61-0C46-B148-A7DEF1C86D08}">
      <dgm:prSet/>
      <dgm:spPr/>
      <dgm:t>
        <a:bodyPr/>
        <a:lstStyle/>
        <a:p>
          <a:endParaRPr lang="en-US" sz="2400"/>
        </a:p>
      </dgm:t>
    </dgm:pt>
    <dgm:pt modelId="{556BAB21-898F-7448-B212-BFC800D98FCA}">
      <dgm:prSet phldrT="[Text]" custT="1"/>
      <dgm:spPr>
        <a:solidFill>
          <a:schemeClr val="accent3">
            <a:lumMod val="25000"/>
          </a:schemeClr>
        </a:solidFill>
      </dgm:spPr>
      <dgm:t>
        <a:bodyPr/>
        <a:lstStyle/>
        <a:p>
          <a:pPr algn="ctr"/>
          <a:r>
            <a:rPr lang="en-US" sz="2400" dirty="0" smtClean="0">
              <a:solidFill>
                <a:srgbClr val="FFFFFF"/>
              </a:solidFill>
            </a:rPr>
            <a:t>1</a:t>
          </a:r>
          <a:endParaRPr lang="en-US" sz="2400" dirty="0">
            <a:solidFill>
              <a:srgbClr val="FFFFFF"/>
            </a:solidFill>
          </a:endParaRPr>
        </a:p>
      </dgm:t>
    </dgm:pt>
    <dgm:pt modelId="{65FDF06C-B45E-1F4D-960C-0260F8D52E41}" type="parTrans" cxnId="{22C8855C-1B02-B842-9687-E715DF8AECF2}">
      <dgm:prSet/>
      <dgm:spPr/>
      <dgm:t>
        <a:bodyPr/>
        <a:lstStyle/>
        <a:p>
          <a:endParaRPr lang="en-US"/>
        </a:p>
      </dgm:t>
    </dgm:pt>
    <dgm:pt modelId="{E13B2E59-FA94-1644-9A79-64BA86A71976}" type="sibTrans" cxnId="{22C8855C-1B02-B842-9687-E715DF8AECF2}">
      <dgm:prSet/>
      <dgm:spPr/>
      <dgm:t>
        <a:bodyPr/>
        <a:lstStyle/>
        <a:p>
          <a:endParaRPr lang="en-US"/>
        </a:p>
      </dgm:t>
    </dgm:pt>
    <dgm:pt modelId="{22A8843C-31A0-5440-B10A-69BF37E2DAB8}">
      <dgm:prSet phldrT="[Text]" custT="1"/>
      <dgm:spPr>
        <a:solidFill>
          <a:srgbClr val="13253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2</a:t>
          </a:r>
          <a:endParaRPr lang="en-US" sz="2400" dirty="0">
            <a:solidFill>
              <a:schemeClr val="bg1"/>
            </a:solidFill>
          </a:endParaRPr>
        </a:p>
      </dgm:t>
    </dgm:pt>
    <dgm:pt modelId="{76BB5DF1-EDB9-4D4B-B032-B58CA3602A87}" type="parTrans" cxnId="{9FF9A422-70FB-E348-B935-AFD379B6CAFA}">
      <dgm:prSet/>
      <dgm:spPr/>
      <dgm:t>
        <a:bodyPr/>
        <a:lstStyle/>
        <a:p>
          <a:endParaRPr lang="en-US"/>
        </a:p>
      </dgm:t>
    </dgm:pt>
    <dgm:pt modelId="{1F982723-34F7-CE4F-A924-FFCBB492C823}" type="sibTrans" cxnId="{9FF9A422-70FB-E348-B935-AFD379B6CAFA}">
      <dgm:prSet/>
      <dgm:spPr/>
      <dgm:t>
        <a:bodyPr/>
        <a:lstStyle/>
        <a:p>
          <a:endParaRPr lang="en-US"/>
        </a:p>
      </dgm:t>
    </dgm:pt>
    <dgm:pt modelId="{75E4F45A-5FE8-F544-87B3-8A47DA277247}">
      <dgm:prSet phldrT="[Text]" custT="1"/>
      <dgm:spPr>
        <a:solidFill>
          <a:srgbClr val="132532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Improving Car Safety</a:t>
          </a:r>
          <a:endParaRPr lang="en-US" sz="2400" dirty="0">
            <a:solidFill>
              <a:schemeClr val="bg1"/>
            </a:solidFill>
          </a:endParaRPr>
        </a:p>
      </dgm:t>
    </dgm:pt>
    <dgm:pt modelId="{CFC3DCB2-98EE-5946-A17C-F0CEDFAFD0DA}" type="parTrans" cxnId="{6C88B262-A5E8-AD43-A7D9-487E0CF5CB03}">
      <dgm:prSet/>
      <dgm:spPr/>
      <dgm:t>
        <a:bodyPr/>
        <a:lstStyle/>
        <a:p>
          <a:endParaRPr lang="en-US"/>
        </a:p>
      </dgm:t>
    </dgm:pt>
    <dgm:pt modelId="{2B9CF4DF-4BCE-674B-B879-63B05C1C08F2}" type="sibTrans" cxnId="{6C88B262-A5E8-AD43-A7D9-487E0CF5CB03}">
      <dgm:prSet/>
      <dgm:spPr/>
      <dgm:t>
        <a:bodyPr/>
        <a:lstStyle/>
        <a:p>
          <a:endParaRPr lang="en-US"/>
        </a:p>
      </dgm:t>
    </dgm:pt>
    <dgm:pt modelId="{5B62F0AE-4DA0-3B49-AECA-119AEC1BDF1B}">
      <dgm:prSet phldrT="[Text]" custT="1"/>
      <dgm:spPr>
        <a:solidFill>
          <a:srgbClr val="EE6707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Adding Products &amp; Services</a:t>
          </a:r>
          <a:endParaRPr lang="en-US" sz="2400" dirty="0">
            <a:solidFill>
              <a:schemeClr val="bg1"/>
            </a:solidFill>
          </a:endParaRPr>
        </a:p>
      </dgm:t>
    </dgm:pt>
    <dgm:pt modelId="{A87C3D13-EEB0-3743-88ED-197A8B169FAF}" type="parTrans" cxnId="{811FB1F8-25E7-4A4A-937A-80E925A155B3}">
      <dgm:prSet/>
      <dgm:spPr/>
      <dgm:t>
        <a:bodyPr/>
        <a:lstStyle/>
        <a:p>
          <a:endParaRPr lang="en-US"/>
        </a:p>
      </dgm:t>
    </dgm:pt>
    <dgm:pt modelId="{2C6CFD0C-1D93-0949-AD71-A44D6F56D43A}" type="sibTrans" cxnId="{811FB1F8-25E7-4A4A-937A-80E925A155B3}">
      <dgm:prSet/>
      <dgm:spPr/>
      <dgm:t>
        <a:bodyPr/>
        <a:lstStyle/>
        <a:p>
          <a:endParaRPr lang="en-US"/>
        </a:p>
      </dgm:t>
    </dgm:pt>
    <dgm:pt modelId="{F2A3D146-AE40-CE4F-9A6D-56D3FA05248E}" type="pres">
      <dgm:prSet presAssocID="{733F5E33-3034-B546-83A7-70B6B8B77B82}" presName="linearFlow" presStyleCnt="0">
        <dgm:presLayoutVars>
          <dgm:dir/>
          <dgm:animLvl val="lvl"/>
          <dgm:resizeHandles val="exact"/>
        </dgm:presLayoutVars>
      </dgm:prSet>
      <dgm:spPr/>
    </dgm:pt>
    <dgm:pt modelId="{58DAAC1B-AAA1-4E43-930A-3E771BD0A686}" type="pres">
      <dgm:prSet presAssocID="{556BAB21-898F-7448-B212-BFC800D98FCA}" presName="composite" presStyleCnt="0"/>
      <dgm:spPr/>
    </dgm:pt>
    <dgm:pt modelId="{18A23F51-3222-9F47-983C-FF55E19773FD}" type="pres">
      <dgm:prSet presAssocID="{556BAB21-898F-7448-B212-BFC800D98FC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BC44C-74CC-F04A-A9AB-CD9787D22E41}" type="pres">
      <dgm:prSet presAssocID="{556BAB21-898F-7448-B212-BFC800D98FC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6A590-6594-7E46-AFDB-77EAE1DB2DB8}" type="pres">
      <dgm:prSet presAssocID="{E13B2E59-FA94-1644-9A79-64BA86A71976}" presName="sp" presStyleCnt="0"/>
      <dgm:spPr/>
    </dgm:pt>
    <dgm:pt modelId="{B2095334-DCD0-5241-B94B-5F952AAC63CC}" type="pres">
      <dgm:prSet presAssocID="{22A8843C-31A0-5440-B10A-69BF37E2DAB8}" presName="composite" presStyleCnt="0"/>
      <dgm:spPr/>
    </dgm:pt>
    <dgm:pt modelId="{F86AB202-5C68-EB4F-9907-77D0D56686E6}" type="pres">
      <dgm:prSet presAssocID="{22A8843C-31A0-5440-B10A-69BF37E2DAB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E4248-0A0C-264D-8EA6-9AEE47A27471}" type="pres">
      <dgm:prSet presAssocID="{22A8843C-31A0-5440-B10A-69BF37E2DAB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C51E-0A39-1D47-BAAB-0FF5EB53C7E3}" type="pres">
      <dgm:prSet presAssocID="{1F982723-34F7-CE4F-A924-FFCBB492C823}" presName="sp" presStyleCnt="0"/>
      <dgm:spPr/>
    </dgm:pt>
    <dgm:pt modelId="{2CADB575-E81B-3E4C-B915-84B85A62C5E6}" type="pres">
      <dgm:prSet presAssocID="{7B05F319-1BBD-F041-B8F5-CB24C8E1BD35}" presName="composite" presStyleCnt="0"/>
      <dgm:spPr/>
    </dgm:pt>
    <dgm:pt modelId="{820E1A40-8B21-1B4B-B904-2FB5697A1314}" type="pres">
      <dgm:prSet presAssocID="{7B05F319-1BBD-F041-B8F5-CB24C8E1BD3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822DF-280D-404E-9AC6-89A247091F4A}" type="pres">
      <dgm:prSet presAssocID="{7B05F319-1BBD-F041-B8F5-CB24C8E1BD3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6E8F83-FF04-824F-905E-97633F4199A2}" type="pres">
      <dgm:prSet presAssocID="{68C2B51E-9503-EB46-BF3B-B68A2FA264F6}" presName="sp" presStyleCnt="0"/>
      <dgm:spPr/>
    </dgm:pt>
    <dgm:pt modelId="{96E577BB-B1F6-B846-92EE-34630E3E27DF}" type="pres">
      <dgm:prSet presAssocID="{EDCE80A9-128D-8C4A-9BD9-EDF08287AC8F}" presName="composite" presStyleCnt="0"/>
      <dgm:spPr/>
    </dgm:pt>
    <dgm:pt modelId="{1450CA5C-9EA5-5445-BB29-3EA5B966B841}" type="pres">
      <dgm:prSet presAssocID="{EDCE80A9-128D-8C4A-9BD9-EDF08287AC8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BA098-5840-1446-B9A6-E80A42B623E3}" type="pres">
      <dgm:prSet presAssocID="{EDCE80A9-128D-8C4A-9BD9-EDF08287AC8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DBC5CF-A1C2-4840-9593-6BFB7D722AED}" type="presOf" srcId="{556BAB21-898F-7448-B212-BFC800D98FCA}" destId="{18A23F51-3222-9F47-983C-FF55E19773FD}" srcOrd="0" destOrd="0" presId="urn:microsoft.com/office/officeart/2005/8/layout/chevron2"/>
    <dgm:cxn modelId="{32041F15-1DDB-6449-8C2C-ADBDD2A89D9D}" type="presOf" srcId="{5B62F0AE-4DA0-3B49-AECA-119AEC1BDF1B}" destId="{482BA098-5840-1446-B9A6-E80A42B623E3}" srcOrd="0" destOrd="0" presId="urn:microsoft.com/office/officeart/2005/8/layout/chevron2"/>
    <dgm:cxn modelId="{1B05B07D-D673-8342-B82F-1E77E710CA15}" srcId="{733F5E33-3034-B546-83A7-70B6B8B77B82}" destId="{EDCE80A9-128D-8C4A-9BD9-EDF08287AC8F}" srcOrd="3" destOrd="0" parTransId="{E7EB723B-2A60-FF4C-BBA3-13F8C9F92618}" sibTransId="{10C7F7A8-CA18-1A44-87B4-A7F5E75B09AE}"/>
    <dgm:cxn modelId="{470D6F8F-4438-AB46-A602-C8DEBA19213E}" srcId="{22A8843C-31A0-5440-B10A-69BF37E2DAB8}" destId="{A19700F5-DA76-194E-B558-05E6748DC682}" srcOrd="0" destOrd="0" parTransId="{F446DB39-7251-AB46-A616-6224D02C98A3}" sibTransId="{D51D124B-9EA2-5A4D-8093-D275AC5F2BEB}"/>
    <dgm:cxn modelId="{22C8855C-1B02-B842-9687-E715DF8AECF2}" srcId="{733F5E33-3034-B546-83A7-70B6B8B77B82}" destId="{556BAB21-898F-7448-B212-BFC800D98FCA}" srcOrd="0" destOrd="0" parTransId="{65FDF06C-B45E-1F4D-960C-0260F8D52E41}" sibTransId="{E13B2E59-FA94-1644-9A79-64BA86A71976}"/>
    <dgm:cxn modelId="{2C3D134B-8717-734C-873A-650023DA6894}" type="presOf" srcId="{22A8843C-31A0-5440-B10A-69BF37E2DAB8}" destId="{F86AB202-5C68-EB4F-9907-77D0D56686E6}" srcOrd="0" destOrd="0" presId="urn:microsoft.com/office/officeart/2005/8/layout/chevron2"/>
    <dgm:cxn modelId="{811FB1F8-25E7-4A4A-937A-80E925A155B3}" srcId="{EDCE80A9-128D-8C4A-9BD9-EDF08287AC8F}" destId="{5B62F0AE-4DA0-3B49-AECA-119AEC1BDF1B}" srcOrd="0" destOrd="0" parTransId="{A87C3D13-EEB0-3743-88ED-197A8B169FAF}" sibTransId="{2C6CFD0C-1D93-0949-AD71-A44D6F56D43A}"/>
    <dgm:cxn modelId="{0AF1C5DC-7D5B-6946-8EE9-51A98D912DC0}" type="presOf" srcId="{A19700F5-DA76-194E-B558-05E6748DC682}" destId="{E9CE4248-0A0C-264D-8EA6-9AEE47A27471}" srcOrd="0" destOrd="0" presId="urn:microsoft.com/office/officeart/2005/8/layout/chevron2"/>
    <dgm:cxn modelId="{6C88B262-A5E8-AD43-A7D9-487E0CF5CB03}" srcId="{7B05F319-1BBD-F041-B8F5-CB24C8E1BD35}" destId="{75E4F45A-5FE8-F544-87B3-8A47DA277247}" srcOrd="0" destOrd="0" parTransId="{CFC3DCB2-98EE-5946-A17C-F0CEDFAFD0DA}" sibTransId="{2B9CF4DF-4BCE-674B-B879-63B05C1C08F2}"/>
    <dgm:cxn modelId="{256514AC-C79F-F847-B17D-0B55613709F1}" type="presOf" srcId="{75E4F45A-5FE8-F544-87B3-8A47DA277247}" destId="{D11822DF-280D-404E-9AC6-89A247091F4A}" srcOrd="0" destOrd="0" presId="urn:microsoft.com/office/officeart/2005/8/layout/chevron2"/>
    <dgm:cxn modelId="{88647F42-EFA7-8542-9B9B-580B569DFC47}" srcId="{556BAB21-898F-7448-B212-BFC800D98FCA}" destId="{2B5551D8-F125-AE40-9DD6-75665ED126BE}" srcOrd="0" destOrd="0" parTransId="{88EEB763-C154-3443-90A0-FF851C3D6E95}" sibTransId="{036A0CB7-E0A7-074A-971E-3D3ECEFFEAD6}"/>
    <dgm:cxn modelId="{77344431-298B-BD45-8240-96D6430C0459}" type="presOf" srcId="{2B5551D8-F125-AE40-9DD6-75665ED126BE}" destId="{D8DBC44C-74CC-F04A-A9AB-CD9787D22E41}" srcOrd="0" destOrd="0" presId="urn:microsoft.com/office/officeart/2005/8/layout/chevron2"/>
    <dgm:cxn modelId="{CAF81A93-B633-B44B-8AC8-4B46FD5F8CD5}" type="presOf" srcId="{7B05F319-1BBD-F041-B8F5-CB24C8E1BD35}" destId="{820E1A40-8B21-1B4B-B904-2FB5697A1314}" srcOrd="0" destOrd="0" presId="urn:microsoft.com/office/officeart/2005/8/layout/chevron2"/>
    <dgm:cxn modelId="{9FF9A422-70FB-E348-B935-AFD379B6CAFA}" srcId="{733F5E33-3034-B546-83A7-70B6B8B77B82}" destId="{22A8843C-31A0-5440-B10A-69BF37E2DAB8}" srcOrd="1" destOrd="0" parTransId="{76BB5DF1-EDB9-4D4B-B032-B58CA3602A87}" sibTransId="{1F982723-34F7-CE4F-A924-FFCBB492C823}"/>
    <dgm:cxn modelId="{7A97E706-5365-1C40-B599-51A15C70917F}" type="presOf" srcId="{733F5E33-3034-B546-83A7-70B6B8B77B82}" destId="{F2A3D146-AE40-CE4F-9A6D-56D3FA05248E}" srcOrd="0" destOrd="0" presId="urn:microsoft.com/office/officeart/2005/8/layout/chevron2"/>
    <dgm:cxn modelId="{CFB172E3-C081-204A-8E4C-E480435A1CCE}" type="presOf" srcId="{EDCE80A9-128D-8C4A-9BD9-EDF08287AC8F}" destId="{1450CA5C-9EA5-5445-BB29-3EA5B966B841}" srcOrd="0" destOrd="0" presId="urn:microsoft.com/office/officeart/2005/8/layout/chevron2"/>
    <dgm:cxn modelId="{3A5C565E-6D61-0C46-B148-A7DEF1C86D08}" srcId="{733F5E33-3034-B546-83A7-70B6B8B77B82}" destId="{7B05F319-1BBD-F041-B8F5-CB24C8E1BD35}" srcOrd="2" destOrd="0" parTransId="{FF91F620-42AF-6940-A350-04F6732D3A22}" sibTransId="{68C2B51E-9503-EB46-BF3B-B68A2FA264F6}"/>
    <dgm:cxn modelId="{0B9E09BB-F303-AF43-BACC-F9A1E4029C35}" type="presParOf" srcId="{F2A3D146-AE40-CE4F-9A6D-56D3FA05248E}" destId="{58DAAC1B-AAA1-4E43-930A-3E771BD0A686}" srcOrd="0" destOrd="0" presId="urn:microsoft.com/office/officeart/2005/8/layout/chevron2"/>
    <dgm:cxn modelId="{1C0D4D4E-3E25-CC47-A437-EAE257275C72}" type="presParOf" srcId="{58DAAC1B-AAA1-4E43-930A-3E771BD0A686}" destId="{18A23F51-3222-9F47-983C-FF55E19773FD}" srcOrd="0" destOrd="0" presId="urn:microsoft.com/office/officeart/2005/8/layout/chevron2"/>
    <dgm:cxn modelId="{D6F47BDA-A746-0D43-9DB8-4006D20BDBAA}" type="presParOf" srcId="{58DAAC1B-AAA1-4E43-930A-3E771BD0A686}" destId="{D8DBC44C-74CC-F04A-A9AB-CD9787D22E41}" srcOrd="1" destOrd="0" presId="urn:microsoft.com/office/officeart/2005/8/layout/chevron2"/>
    <dgm:cxn modelId="{9F050B38-D12D-C54A-ADCF-43476BA73817}" type="presParOf" srcId="{F2A3D146-AE40-CE4F-9A6D-56D3FA05248E}" destId="{60F6A590-6594-7E46-AFDB-77EAE1DB2DB8}" srcOrd="1" destOrd="0" presId="urn:microsoft.com/office/officeart/2005/8/layout/chevron2"/>
    <dgm:cxn modelId="{335F5CC0-2F93-1646-B317-DEB2839561AB}" type="presParOf" srcId="{F2A3D146-AE40-CE4F-9A6D-56D3FA05248E}" destId="{B2095334-DCD0-5241-B94B-5F952AAC63CC}" srcOrd="2" destOrd="0" presId="urn:microsoft.com/office/officeart/2005/8/layout/chevron2"/>
    <dgm:cxn modelId="{212E47A2-B4EC-384A-B0FD-97E14CBDC9FE}" type="presParOf" srcId="{B2095334-DCD0-5241-B94B-5F952AAC63CC}" destId="{F86AB202-5C68-EB4F-9907-77D0D56686E6}" srcOrd="0" destOrd="0" presId="urn:microsoft.com/office/officeart/2005/8/layout/chevron2"/>
    <dgm:cxn modelId="{E6AAE5CA-BA5D-374A-969C-7E3EAC2BD3F7}" type="presParOf" srcId="{B2095334-DCD0-5241-B94B-5F952AAC63CC}" destId="{E9CE4248-0A0C-264D-8EA6-9AEE47A27471}" srcOrd="1" destOrd="0" presId="urn:microsoft.com/office/officeart/2005/8/layout/chevron2"/>
    <dgm:cxn modelId="{22E02999-5290-5044-85D9-FB3C4BEB09E1}" type="presParOf" srcId="{F2A3D146-AE40-CE4F-9A6D-56D3FA05248E}" destId="{2DEFC51E-0A39-1D47-BAAB-0FF5EB53C7E3}" srcOrd="3" destOrd="0" presId="urn:microsoft.com/office/officeart/2005/8/layout/chevron2"/>
    <dgm:cxn modelId="{4FEDA957-5EFE-404C-AC3C-ADCD4868BFAB}" type="presParOf" srcId="{F2A3D146-AE40-CE4F-9A6D-56D3FA05248E}" destId="{2CADB575-E81B-3E4C-B915-84B85A62C5E6}" srcOrd="4" destOrd="0" presId="urn:microsoft.com/office/officeart/2005/8/layout/chevron2"/>
    <dgm:cxn modelId="{5FB76FC6-724C-324F-8325-3B3D33CFAF19}" type="presParOf" srcId="{2CADB575-E81B-3E4C-B915-84B85A62C5E6}" destId="{820E1A40-8B21-1B4B-B904-2FB5697A1314}" srcOrd="0" destOrd="0" presId="urn:microsoft.com/office/officeart/2005/8/layout/chevron2"/>
    <dgm:cxn modelId="{4156BE8D-598A-DB4B-A1BC-04FE732CE9D9}" type="presParOf" srcId="{2CADB575-E81B-3E4C-B915-84B85A62C5E6}" destId="{D11822DF-280D-404E-9AC6-89A247091F4A}" srcOrd="1" destOrd="0" presId="urn:microsoft.com/office/officeart/2005/8/layout/chevron2"/>
    <dgm:cxn modelId="{B8A16101-A9C5-184A-A3BA-95061AEFE175}" type="presParOf" srcId="{F2A3D146-AE40-CE4F-9A6D-56D3FA05248E}" destId="{6E6E8F83-FF04-824F-905E-97633F4199A2}" srcOrd="5" destOrd="0" presId="urn:microsoft.com/office/officeart/2005/8/layout/chevron2"/>
    <dgm:cxn modelId="{DA26BB07-5536-FB41-AF57-25ED95BEC05D}" type="presParOf" srcId="{F2A3D146-AE40-CE4F-9A6D-56D3FA05248E}" destId="{96E577BB-B1F6-B846-92EE-34630E3E27DF}" srcOrd="6" destOrd="0" presId="urn:microsoft.com/office/officeart/2005/8/layout/chevron2"/>
    <dgm:cxn modelId="{EFC26F6F-B7FF-4E46-A3E5-547872D25515}" type="presParOf" srcId="{96E577BB-B1F6-B846-92EE-34630E3E27DF}" destId="{1450CA5C-9EA5-5445-BB29-3EA5B966B841}" srcOrd="0" destOrd="0" presId="urn:microsoft.com/office/officeart/2005/8/layout/chevron2"/>
    <dgm:cxn modelId="{A0C5F778-E294-9943-954C-AFC86EF73379}" type="presParOf" srcId="{96E577BB-B1F6-B846-92EE-34630E3E27DF}" destId="{482BA098-5840-1446-B9A6-E80A42B623E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F5E33-3034-B546-83A7-70B6B8B77B82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2B5551D8-F125-AE40-9DD6-75665ED126BE}">
      <dgm:prSet phldrT="[Text]" custT="1"/>
      <dgm:spPr>
        <a:solidFill>
          <a:schemeClr val="accent3">
            <a:lumMod val="25000"/>
          </a:schemeClr>
        </a:solidFill>
      </dgm:spPr>
      <dgm:t>
        <a:bodyPr/>
        <a:lstStyle/>
        <a:p>
          <a:pPr algn="l"/>
          <a:r>
            <a:rPr lang="en-US" sz="2400" dirty="0" smtClean="0">
              <a:solidFill>
                <a:srgbClr val="FFFFFF"/>
              </a:solidFill>
            </a:rPr>
            <a:t>Generating Data</a:t>
          </a:r>
          <a:endParaRPr lang="en-US" sz="2400" dirty="0">
            <a:solidFill>
              <a:srgbClr val="FFFFFF"/>
            </a:solidFill>
          </a:endParaRPr>
        </a:p>
      </dgm:t>
    </dgm:pt>
    <dgm:pt modelId="{88EEB763-C154-3443-90A0-FF851C3D6E95}" type="parTrans" cxnId="{88647F42-EFA7-8542-9B9B-580B569DFC47}">
      <dgm:prSet/>
      <dgm:spPr/>
      <dgm:t>
        <a:bodyPr/>
        <a:lstStyle/>
        <a:p>
          <a:endParaRPr lang="en-US" sz="2400"/>
        </a:p>
      </dgm:t>
    </dgm:pt>
    <dgm:pt modelId="{036A0CB7-E0A7-074A-971E-3D3ECEFFEAD6}" type="sibTrans" cxnId="{88647F42-EFA7-8542-9B9B-580B569DFC47}">
      <dgm:prSet/>
      <dgm:spPr/>
      <dgm:t>
        <a:bodyPr/>
        <a:lstStyle/>
        <a:p>
          <a:endParaRPr lang="en-US" sz="2400"/>
        </a:p>
      </dgm:t>
    </dgm:pt>
    <dgm:pt modelId="{A19700F5-DA76-194E-B558-05E6748DC682}">
      <dgm:prSet phldrT="[Text]" custT="1"/>
      <dgm:spPr>
        <a:solidFill>
          <a:srgbClr val="132532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Pushing Over-The-Air Updates</a:t>
          </a:r>
          <a:endParaRPr lang="en-US" sz="2400" dirty="0">
            <a:solidFill>
              <a:schemeClr val="bg1"/>
            </a:solidFill>
          </a:endParaRPr>
        </a:p>
      </dgm:t>
    </dgm:pt>
    <dgm:pt modelId="{F446DB39-7251-AB46-A616-6224D02C98A3}" type="parTrans" cxnId="{470D6F8F-4438-AB46-A602-C8DEBA19213E}">
      <dgm:prSet/>
      <dgm:spPr/>
      <dgm:t>
        <a:bodyPr/>
        <a:lstStyle/>
        <a:p>
          <a:endParaRPr lang="en-US" sz="2400"/>
        </a:p>
      </dgm:t>
    </dgm:pt>
    <dgm:pt modelId="{D51D124B-9EA2-5A4D-8093-D275AC5F2BEB}" type="sibTrans" cxnId="{470D6F8F-4438-AB46-A602-C8DEBA19213E}">
      <dgm:prSet/>
      <dgm:spPr/>
      <dgm:t>
        <a:bodyPr/>
        <a:lstStyle/>
        <a:p>
          <a:endParaRPr lang="en-US" sz="2400"/>
        </a:p>
      </dgm:t>
    </dgm:pt>
    <dgm:pt modelId="{EDCE80A9-128D-8C4A-9BD9-EDF08287AC8F}">
      <dgm:prSet phldrT="[Text]" custT="1"/>
      <dgm:spPr>
        <a:solidFill>
          <a:srgbClr val="13253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4</a:t>
          </a:r>
          <a:endParaRPr lang="en-US" sz="2400" dirty="0">
            <a:solidFill>
              <a:schemeClr val="bg1"/>
            </a:solidFill>
          </a:endParaRPr>
        </a:p>
      </dgm:t>
    </dgm:pt>
    <dgm:pt modelId="{E7EB723B-2A60-FF4C-BBA3-13F8C9F92618}" type="parTrans" cxnId="{1B05B07D-D673-8342-B82F-1E77E710CA15}">
      <dgm:prSet/>
      <dgm:spPr/>
      <dgm:t>
        <a:bodyPr/>
        <a:lstStyle/>
        <a:p>
          <a:endParaRPr lang="en-US" sz="2400"/>
        </a:p>
      </dgm:t>
    </dgm:pt>
    <dgm:pt modelId="{10C7F7A8-CA18-1A44-87B4-A7F5E75B09AE}" type="sibTrans" cxnId="{1B05B07D-D673-8342-B82F-1E77E710CA15}">
      <dgm:prSet/>
      <dgm:spPr/>
      <dgm:t>
        <a:bodyPr/>
        <a:lstStyle/>
        <a:p>
          <a:endParaRPr lang="en-US" sz="2400"/>
        </a:p>
      </dgm:t>
    </dgm:pt>
    <dgm:pt modelId="{7B05F319-1BBD-F041-B8F5-CB24C8E1BD35}">
      <dgm:prSet phldrT="[Text]" custT="1"/>
      <dgm:spPr>
        <a:solidFill>
          <a:srgbClr val="13253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3</a:t>
          </a:r>
          <a:endParaRPr lang="en-US" sz="2400" dirty="0">
            <a:solidFill>
              <a:schemeClr val="bg1"/>
            </a:solidFill>
          </a:endParaRPr>
        </a:p>
      </dgm:t>
    </dgm:pt>
    <dgm:pt modelId="{FF91F620-42AF-6940-A350-04F6732D3A22}" type="parTrans" cxnId="{3A5C565E-6D61-0C46-B148-A7DEF1C86D08}">
      <dgm:prSet/>
      <dgm:spPr/>
      <dgm:t>
        <a:bodyPr/>
        <a:lstStyle/>
        <a:p>
          <a:endParaRPr lang="en-US" sz="2400"/>
        </a:p>
      </dgm:t>
    </dgm:pt>
    <dgm:pt modelId="{68C2B51E-9503-EB46-BF3B-B68A2FA264F6}" type="sibTrans" cxnId="{3A5C565E-6D61-0C46-B148-A7DEF1C86D08}">
      <dgm:prSet/>
      <dgm:spPr/>
      <dgm:t>
        <a:bodyPr/>
        <a:lstStyle/>
        <a:p>
          <a:endParaRPr lang="en-US" sz="2400"/>
        </a:p>
      </dgm:t>
    </dgm:pt>
    <dgm:pt modelId="{556BAB21-898F-7448-B212-BFC800D98FCA}">
      <dgm:prSet phldrT="[Text]" custT="1"/>
      <dgm:spPr>
        <a:solidFill>
          <a:schemeClr val="accent3">
            <a:lumMod val="25000"/>
          </a:schemeClr>
        </a:solidFill>
      </dgm:spPr>
      <dgm:t>
        <a:bodyPr/>
        <a:lstStyle/>
        <a:p>
          <a:pPr algn="ctr"/>
          <a:r>
            <a:rPr lang="en-US" sz="2400" dirty="0" smtClean="0">
              <a:solidFill>
                <a:srgbClr val="FFFFFF"/>
              </a:solidFill>
            </a:rPr>
            <a:t>1</a:t>
          </a:r>
          <a:endParaRPr lang="en-US" sz="2400" dirty="0">
            <a:solidFill>
              <a:srgbClr val="FFFFFF"/>
            </a:solidFill>
          </a:endParaRPr>
        </a:p>
      </dgm:t>
    </dgm:pt>
    <dgm:pt modelId="{65FDF06C-B45E-1F4D-960C-0260F8D52E41}" type="parTrans" cxnId="{22C8855C-1B02-B842-9687-E715DF8AECF2}">
      <dgm:prSet/>
      <dgm:spPr/>
      <dgm:t>
        <a:bodyPr/>
        <a:lstStyle/>
        <a:p>
          <a:endParaRPr lang="en-US"/>
        </a:p>
      </dgm:t>
    </dgm:pt>
    <dgm:pt modelId="{E13B2E59-FA94-1644-9A79-64BA86A71976}" type="sibTrans" cxnId="{22C8855C-1B02-B842-9687-E715DF8AECF2}">
      <dgm:prSet/>
      <dgm:spPr/>
      <dgm:t>
        <a:bodyPr/>
        <a:lstStyle/>
        <a:p>
          <a:endParaRPr lang="en-US"/>
        </a:p>
      </dgm:t>
    </dgm:pt>
    <dgm:pt modelId="{22A8843C-31A0-5440-B10A-69BF37E2DAB8}">
      <dgm:prSet phldrT="[Text]" custT="1"/>
      <dgm:spPr>
        <a:solidFill>
          <a:srgbClr val="132532"/>
        </a:solidFill>
      </dgm:spPr>
      <dgm:t>
        <a:bodyPr/>
        <a:lstStyle/>
        <a:p>
          <a:pPr algn="ctr"/>
          <a:r>
            <a:rPr lang="en-US" sz="2400" dirty="0" smtClean="0">
              <a:solidFill>
                <a:schemeClr val="bg1"/>
              </a:solidFill>
            </a:rPr>
            <a:t>2</a:t>
          </a:r>
          <a:endParaRPr lang="en-US" sz="2400" dirty="0">
            <a:solidFill>
              <a:schemeClr val="bg1"/>
            </a:solidFill>
          </a:endParaRPr>
        </a:p>
      </dgm:t>
    </dgm:pt>
    <dgm:pt modelId="{76BB5DF1-EDB9-4D4B-B032-B58CA3602A87}" type="parTrans" cxnId="{9FF9A422-70FB-E348-B935-AFD379B6CAFA}">
      <dgm:prSet/>
      <dgm:spPr/>
      <dgm:t>
        <a:bodyPr/>
        <a:lstStyle/>
        <a:p>
          <a:endParaRPr lang="en-US"/>
        </a:p>
      </dgm:t>
    </dgm:pt>
    <dgm:pt modelId="{1F982723-34F7-CE4F-A924-FFCBB492C823}" type="sibTrans" cxnId="{9FF9A422-70FB-E348-B935-AFD379B6CAFA}">
      <dgm:prSet/>
      <dgm:spPr/>
      <dgm:t>
        <a:bodyPr/>
        <a:lstStyle/>
        <a:p>
          <a:endParaRPr lang="en-US"/>
        </a:p>
      </dgm:t>
    </dgm:pt>
    <dgm:pt modelId="{75E4F45A-5FE8-F544-87B3-8A47DA277247}">
      <dgm:prSet phldrT="[Text]" custT="1"/>
      <dgm:spPr>
        <a:solidFill>
          <a:srgbClr val="132532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Improving Car Safety</a:t>
          </a:r>
          <a:endParaRPr lang="en-US" sz="2400" dirty="0">
            <a:solidFill>
              <a:schemeClr val="bg1"/>
            </a:solidFill>
          </a:endParaRPr>
        </a:p>
      </dgm:t>
    </dgm:pt>
    <dgm:pt modelId="{CFC3DCB2-98EE-5946-A17C-F0CEDFAFD0DA}" type="parTrans" cxnId="{6C88B262-A5E8-AD43-A7D9-487E0CF5CB03}">
      <dgm:prSet/>
      <dgm:spPr/>
      <dgm:t>
        <a:bodyPr/>
        <a:lstStyle/>
        <a:p>
          <a:endParaRPr lang="en-US"/>
        </a:p>
      </dgm:t>
    </dgm:pt>
    <dgm:pt modelId="{2B9CF4DF-4BCE-674B-B879-63B05C1C08F2}" type="sibTrans" cxnId="{6C88B262-A5E8-AD43-A7D9-487E0CF5CB03}">
      <dgm:prSet/>
      <dgm:spPr/>
      <dgm:t>
        <a:bodyPr/>
        <a:lstStyle/>
        <a:p>
          <a:endParaRPr lang="en-US"/>
        </a:p>
      </dgm:t>
    </dgm:pt>
    <dgm:pt modelId="{5B62F0AE-4DA0-3B49-AECA-119AEC1BDF1B}">
      <dgm:prSet phldrT="[Text]" custT="1"/>
      <dgm:spPr>
        <a:solidFill>
          <a:schemeClr val="accent3">
            <a:lumMod val="25000"/>
          </a:schemeClr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</a:rPr>
            <a:t>Adding Products &amp; Services</a:t>
          </a:r>
          <a:endParaRPr lang="en-US" sz="2400" dirty="0">
            <a:solidFill>
              <a:schemeClr val="bg1"/>
            </a:solidFill>
          </a:endParaRPr>
        </a:p>
      </dgm:t>
    </dgm:pt>
    <dgm:pt modelId="{A87C3D13-EEB0-3743-88ED-197A8B169FAF}" type="parTrans" cxnId="{811FB1F8-25E7-4A4A-937A-80E925A155B3}">
      <dgm:prSet/>
      <dgm:spPr/>
      <dgm:t>
        <a:bodyPr/>
        <a:lstStyle/>
        <a:p>
          <a:endParaRPr lang="en-US"/>
        </a:p>
      </dgm:t>
    </dgm:pt>
    <dgm:pt modelId="{2C6CFD0C-1D93-0949-AD71-A44D6F56D43A}" type="sibTrans" cxnId="{811FB1F8-25E7-4A4A-937A-80E925A155B3}">
      <dgm:prSet/>
      <dgm:spPr/>
      <dgm:t>
        <a:bodyPr/>
        <a:lstStyle/>
        <a:p>
          <a:endParaRPr lang="en-US"/>
        </a:p>
      </dgm:t>
    </dgm:pt>
    <dgm:pt modelId="{F2A3D146-AE40-CE4F-9A6D-56D3FA05248E}" type="pres">
      <dgm:prSet presAssocID="{733F5E33-3034-B546-83A7-70B6B8B77B82}" presName="linearFlow" presStyleCnt="0">
        <dgm:presLayoutVars>
          <dgm:dir/>
          <dgm:animLvl val="lvl"/>
          <dgm:resizeHandles val="exact"/>
        </dgm:presLayoutVars>
      </dgm:prSet>
      <dgm:spPr/>
    </dgm:pt>
    <dgm:pt modelId="{58DAAC1B-AAA1-4E43-930A-3E771BD0A686}" type="pres">
      <dgm:prSet presAssocID="{556BAB21-898F-7448-B212-BFC800D98FCA}" presName="composite" presStyleCnt="0"/>
      <dgm:spPr/>
    </dgm:pt>
    <dgm:pt modelId="{18A23F51-3222-9F47-983C-FF55E19773FD}" type="pres">
      <dgm:prSet presAssocID="{556BAB21-898F-7448-B212-BFC800D98FC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BC44C-74CC-F04A-A9AB-CD9787D22E41}" type="pres">
      <dgm:prSet presAssocID="{556BAB21-898F-7448-B212-BFC800D98FC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6A590-6594-7E46-AFDB-77EAE1DB2DB8}" type="pres">
      <dgm:prSet presAssocID="{E13B2E59-FA94-1644-9A79-64BA86A71976}" presName="sp" presStyleCnt="0"/>
      <dgm:spPr/>
    </dgm:pt>
    <dgm:pt modelId="{B2095334-DCD0-5241-B94B-5F952AAC63CC}" type="pres">
      <dgm:prSet presAssocID="{22A8843C-31A0-5440-B10A-69BF37E2DAB8}" presName="composite" presStyleCnt="0"/>
      <dgm:spPr/>
    </dgm:pt>
    <dgm:pt modelId="{F86AB202-5C68-EB4F-9907-77D0D56686E6}" type="pres">
      <dgm:prSet presAssocID="{22A8843C-31A0-5440-B10A-69BF37E2DAB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CE4248-0A0C-264D-8EA6-9AEE47A27471}" type="pres">
      <dgm:prSet presAssocID="{22A8843C-31A0-5440-B10A-69BF37E2DAB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FC51E-0A39-1D47-BAAB-0FF5EB53C7E3}" type="pres">
      <dgm:prSet presAssocID="{1F982723-34F7-CE4F-A924-FFCBB492C823}" presName="sp" presStyleCnt="0"/>
      <dgm:spPr/>
    </dgm:pt>
    <dgm:pt modelId="{2CADB575-E81B-3E4C-B915-84B85A62C5E6}" type="pres">
      <dgm:prSet presAssocID="{7B05F319-1BBD-F041-B8F5-CB24C8E1BD35}" presName="composite" presStyleCnt="0"/>
      <dgm:spPr/>
    </dgm:pt>
    <dgm:pt modelId="{820E1A40-8B21-1B4B-B904-2FB5697A1314}" type="pres">
      <dgm:prSet presAssocID="{7B05F319-1BBD-F041-B8F5-CB24C8E1BD3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822DF-280D-404E-9AC6-89A247091F4A}" type="pres">
      <dgm:prSet presAssocID="{7B05F319-1BBD-F041-B8F5-CB24C8E1BD3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6E8F83-FF04-824F-905E-97633F4199A2}" type="pres">
      <dgm:prSet presAssocID="{68C2B51E-9503-EB46-BF3B-B68A2FA264F6}" presName="sp" presStyleCnt="0"/>
      <dgm:spPr/>
    </dgm:pt>
    <dgm:pt modelId="{96E577BB-B1F6-B846-92EE-34630E3E27DF}" type="pres">
      <dgm:prSet presAssocID="{EDCE80A9-128D-8C4A-9BD9-EDF08287AC8F}" presName="composite" presStyleCnt="0"/>
      <dgm:spPr/>
    </dgm:pt>
    <dgm:pt modelId="{1450CA5C-9EA5-5445-BB29-3EA5B966B841}" type="pres">
      <dgm:prSet presAssocID="{EDCE80A9-128D-8C4A-9BD9-EDF08287AC8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BA098-5840-1446-B9A6-E80A42B623E3}" type="pres">
      <dgm:prSet presAssocID="{EDCE80A9-128D-8C4A-9BD9-EDF08287AC8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D1D61-EFA2-8648-9141-E3F5801CBC74}" type="presOf" srcId="{5B62F0AE-4DA0-3B49-AECA-119AEC1BDF1B}" destId="{482BA098-5840-1446-B9A6-E80A42B623E3}" srcOrd="0" destOrd="0" presId="urn:microsoft.com/office/officeart/2005/8/layout/chevron2"/>
    <dgm:cxn modelId="{1B05B07D-D673-8342-B82F-1E77E710CA15}" srcId="{733F5E33-3034-B546-83A7-70B6B8B77B82}" destId="{EDCE80A9-128D-8C4A-9BD9-EDF08287AC8F}" srcOrd="3" destOrd="0" parTransId="{E7EB723B-2A60-FF4C-BBA3-13F8C9F92618}" sibTransId="{10C7F7A8-CA18-1A44-87B4-A7F5E75B09AE}"/>
    <dgm:cxn modelId="{470D6F8F-4438-AB46-A602-C8DEBA19213E}" srcId="{22A8843C-31A0-5440-B10A-69BF37E2DAB8}" destId="{A19700F5-DA76-194E-B558-05E6748DC682}" srcOrd="0" destOrd="0" parTransId="{F446DB39-7251-AB46-A616-6224D02C98A3}" sibTransId="{D51D124B-9EA2-5A4D-8093-D275AC5F2BEB}"/>
    <dgm:cxn modelId="{7829C7AA-B2B7-D145-984E-E533E730A801}" type="presOf" srcId="{7B05F319-1BBD-F041-B8F5-CB24C8E1BD35}" destId="{820E1A40-8B21-1B4B-B904-2FB5697A1314}" srcOrd="0" destOrd="0" presId="urn:microsoft.com/office/officeart/2005/8/layout/chevron2"/>
    <dgm:cxn modelId="{339E6094-B4D4-E84F-929B-55A14BD6AD84}" type="presOf" srcId="{733F5E33-3034-B546-83A7-70B6B8B77B82}" destId="{F2A3D146-AE40-CE4F-9A6D-56D3FA05248E}" srcOrd="0" destOrd="0" presId="urn:microsoft.com/office/officeart/2005/8/layout/chevron2"/>
    <dgm:cxn modelId="{22C8855C-1B02-B842-9687-E715DF8AECF2}" srcId="{733F5E33-3034-B546-83A7-70B6B8B77B82}" destId="{556BAB21-898F-7448-B212-BFC800D98FCA}" srcOrd="0" destOrd="0" parTransId="{65FDF06C-B45E-1F4D-960C-0260F8D52E41}" sibTransId="{E13B2E59-FA94-1644-9A79-64BA86A71976}"/>
    <dgm:cxn modelId="{2DBC1836-A2B2-8E49-A33D-931502EB900F}" type="presOf" srcId="{A19700F5-DA76-194E-B558-05E6748DC682}" destId="{E9CE4248-0A0C-264D-8EA6-9AEE47A27471}" srcOrd="0" destOrd="0" presId="urn:microsoft.com/office/officeart/2005/8/layout/chevron2"/>
    <dgm:cxn modelId="{CFBCF2F0-7536-4C4F-B370-722E3AF66285}" type="presOf" srcId="{22A8843C-31A0-5440-B10A-69BF37E2DAB8}" destId="{F86AB202-5C68-EB4F-9907-77D0D56686E6}" srcOrd="0" destOrd="0" presId="urn:microsoft.com/office/officeart/2005/8/layout/chevron2"/>
    <dgm:cxn modelId="{9DA2714A-9B7A-E344-BE6B-AB7AFDA960C8}" type="presOf" srcId="{EDCE80A9-128D-8C4A-9BD9-EDF08287AC8F}" destId="{1450CA5C-9EA5-5445-BB29-3EA5B966B841}" srcOrd="0" destOrd="0" presId="urn:microsoft.com/office/officeart/2005/8/layout/chevron2"/>
    <dgm:cxn modelId="{811FB1F8-25E7-4A4A-937A-80E925A155B3}" srcId="{EDCE80A9-128D-8C4A-9BD9-EDF08287AC8F}" destId="{5B62F0AE-4DA0-3B49-AECA-119AEC1BDF1B}" srcOrd="0" destOrd="0" parTransId="{A87C3D13-EEB0-3743-88ED-197A8B169FAF}" sibTransId="{2C6CFD0C-1D93-0949-AD71-A44D6F56D43A}"/>
    <dgm:cxn modelId="{43DF77F8-E852-6C43-916A-B3882C47E4DE}" type="presOf" srcId="{75E4F45A-5FE8-F544-87B3-8A47DA277247}" destId="{D11822DF-280D-404E-9AC6-89A247091F4A}" srcOrd="0" destOrd="0" presId="urn:microsoft.com/office/officeart/2005/8/layout/chevron2"/>
    <dgm:cxn modelId="{6C88B262-A5E8-AD43-A7D9-487E0CF5CB03}" srcId="{7B05F319-1BBD-F041-B8F5-CB24C8E1BD35}" destId="{75E4F45A-5FE8-F544-87B3-8A47DA277247}" srcOrd="0" destOrd="0" parTransId="{CFC3DCB2-98EE-5946-A17C-F0CEDFAFD0DA}" sibTransId="{2B9CF4DF-4BCE-674B-B879-63B05C1C08F2}"/>
    <dgm:cxn modelId="{8727D2A6-EC55-4246-9B18-26870E9ED612}" type="presOf" srcId="{2B5551D8-F125-AE40-9DD6-75665ED126BE}" destId="{D8DBC44C-74CC-F04A-A9AB-CD9787D22E41}" srcOrd="0" destOrd="0" presId="urn:microsoft.com/office/officeart/2005/8/layout/chevron2"/>
    <dgm:cxn modelId="{8463C709-4820-B942-A8C5-A84131475757}" type="presOf" srcId="{556BAB21-898F-7448-B212-BFC800D98FCA}" destId="{18A23F51-3222-9F47-983C-FF55E19773FD}" srcOrd="0" destOrd="0" presId="urn:microsoft.com/office/officeart/2005/8/layout/chevron2"/>
    <dgm:cxn modelId="{88647F42-EFA7-8542-9B9B-580B569DFC47}" srcId="{556BAB21-898F-7448-B212-BFC800D98FCA}" destId="{2B5551D8-F125-AE40-9DD6-75665ED126BE}" srcOrd="0" destOrd="0" parTransId="{88EEB763-C154-3443-90A0-FF851C3D6E95}" sibTransId="{036A0CB7-E0A7-074A-971E-3D3ECEFFEAD6}"/>
    <dgm:cxn modelId="{9FF9A422-70FB-E348-B935-AFD379B6CAFA}" srcId="{733F5E33-3034-B546-83A7-70B6B8B77B82}" destId="{22A8843C-31A0-5440-B10A-69BF37E2DAB8}" srcOrd="1" destOrd="0" parTransId="{76BB5DF1-EDB9-4D4B-B032-B58CA3602A87}" sibTransId="{1F982723-34F7-CE4F-A924-FFCBB492C823}"/>
    <dgm:cxn modelId="{3A5C565E-6D61-0C46-B148-A7DEF1C86D08}" srcId="{733F5E33-3034-B546-83A7-70B6B8B77B82}" destId="{7B05F319-1BBD-F041-B8F5-CB24C8E1BD35}" srcOrd="2" destOrd="0" parTransId="{FF91F620-42AF-6940-A350-04F6732D3A22}" sibTransId="{68C2B51E-9503-EB46-BF3B-B68A2FA264F6}"/>
    <dgm:cxn modelId="{0BDD9428-EE1A-1542-8DF9-4D260BE82268}" type="presParOf" srcId="{F2A3D146-AE40-CE4F-9A6D-56D3FA05248E}" destId="{58DAAC1B-AAA1-4E43-930A-3E771BD0A686}" srcOrd="0" destOrd="0" presId="urn:microsoft.com/office/officeart/2005/8/layout/chevron2"/>
    <dgm:cxn modelId="{71468B26-4E5B-C14D-9E68-2F06178C6498}" type="presParOf" srcId="{58DAAC1B-AAA1-4E43-930A-3E771BD0A686}" destId="{18A23F51-3222-9F47-983C-FF55E19773FD}" srcOrd="0" destOrd="0" presId="urn:microsoft.com/office/officeart/2005/8/layout/chevron2"/>
    <dgm:cxn modelId="{A7F33C48-E75E-E841-AB3F-717886784E7E}" type="presParOf" srcId="{58DAAC1B-AAA1-4E43-930A-3E771BD0A686}" destId="{D8DBC44C-74CC-F04A-A9AB-CD9787D22E41}" srcOrd="1" destOrd="0" presId="urn:microsoft.com/office/officeart/2005/8/layout/chevron2"/>
    <dgm:cxn modelId="{708C9FA3-E62C-0449-94FF-1D3AB510DA24}" type="presParOf" srcId="{F2A3D146-AE40-CE4F-9A6D-56D3FA05248E}" destId="{60F6A590-6594-7E46-AFDB-77EAE1DB2DB8}" srcOrd="1" destOrd="0" presId="urn:microsoft.com/office/officeart/2005/8/layout/chevron2"/>
    <dgm:cxn modelId="{CFD88D96-95ED-C943-B93F-DCA7489E8021}" type="presParOf" srcId="{F2A3D146-AE40-CE4F-9A6D-56D3FA05248E}" destId="{B2095334-DCD0-5241-B94B-5F952AAC63CC}" srcOrd="2" destOrd="0" presId="urn:microsoft.com/office/officeart/2005/8/layout/chevron2"/>
    <dgm:cxn modelId="{18B76275-2A55-CA4C-942E-8C17C3909B47}" type="presParOf" srcId="{B2095334-DCD0-5241-B94B-5F952AAC63CC}" destId="{F86AB202-5C68-EB4F-9907-77D0D56686E6}" srcOrd="0" destOrd="0" presId="urn:microsoft.com/office/officeart/2005/8/layout/chevron2"/>
    <dgm:cxn modelId="{C33F14A0-8014-1344-9C7F-787FA10F94A5}" type="presParOf" srcId="{B2095334-DCD0-5241-B94B-5F952AAC63CC}" destId="{E9CE4248-0A0C-264D-8EA6-9AEE47A27471}" srcOrd="1" destOrd="0" presId="urn:microsoft.com/office/officeart/2005/8/layout/chevron2"/>
    <dgm:cxn modelId="{9078F067-7CA0-8C40-95E0-569E4B11FF2E}" type="presParOf" srcId="{F2A3D146-AE40-CE4F-9A6D-56D3FA05248E}" destId="{2DEFC51E-0A39-1D47-BAAB-0FF5EB53C7E3}" srcOrd="3" destOrd="0" presId="urn:microsoft.com/office/officeart/2005/8/layout/chevron2"/>
    <dgm:cxn modelId="{A41671FC-69F1-BD4F-8A1C-E33216D18BC7}" type="presParOf" srcId="{F2A3D146-AE40-CE4F-9A6D-56D3FA05248E}" destId="{2CADB575-E81B-3E4C-B915-84B85A62C5E6}" srcOrd="4" destOrd="0" presId="urn:microsoft.com/office/officeart/2005/8/layout/chevron2"/>
    <dgm:cxn modelId="{F8EA99F3-4A49-EE46-A15F-D158325E8769}" type="presParOf" srcId="{2CADB575-E81B-3E4C-B915-84B85A62C5E6}" destId="{820E1A40-8B21-1B4B-B904-2FB5697A1314}" srcOrd="0" destOrd="0" presId="urn:microsoft.com/office/officeart/2005/8/layout/chevron2"/>
    <dgm:cxn modelId="{06B61111-187D-0143-80C5-C352901AAE76}" type="presParOf" srcId="{2CADB575-E81B-3E4C-B915-84B85A62C5E6}" destId="{D11822DF-280D-404E-9AC6-89A247091F4A}" srcOrd="1" destOrd="0" presId="urn:microsoft.com/office/officeart/2005/8/layout/chevron2"/>
    <dgm:cxn modelId="{90373413-F753-9346-A510-5E4088E14E71}" type="presParOf" srcId="{F2A3D146-AE40-CE4F-9A6D-56D3FA05248E}" destId="{6E6E8F83-FF04-824F-905E-97633F4199A2}" srcOrd="5" destOrd="0" presId="urn:microsoft.com/office/officeart/2005/8/layout/chevron2"/>
    <dgm:cxn modelId="{B5CB1B77-4E9C-0942-9A32-AE6F744826E2}" type="presParOf" srcId="{F2A3D146-AE40-CE4F-9A6D-56D3FA05248E}" destId="{96E577BB-B1F6-B846-92EE-34630E3E27DF}" srcOrd="6" destOrd="0" presId="urn:microsoft.com/office/officeart/2005/8/layout/chevron2"/>
    <dgm:cxn modelId="{76893701-9FA3-1244-A522-3BBADB37396D}" type="presParOf" srcId="{96E577BB-B1F6-B846-92EE-34630E3E27DF}" destId="{1450CA5C-9EA5-5445-BB29-3EA5B966B841}" srcOrd="0" destOrd="0" presId="urn:microsoft.com/office/officeart/2005/8/layout/chevron2"/>
    <dgm:cxn modelId="{CB0466AA-390A-134B-A4EF-E69776E253FD}" type="presParOf" srcId="{96E577BB-B1F6-B846-92EE-34630E3E27DF}" destId="{482BA098-5840-1446-B9A6-E80A42B623E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23F51-3222-9F47-983C-FF55E19773FD}">
      <dsp:nvSpPr>
        <dsp:cNvPr id="0" name=""/>
        <dsp:cNvSpPr/>
      </dsp:nvSpPr>
      <dsp:spPr>
        <a:xfrm rot="5400000">
          <a:off x="-162347" y="167404"/>
          <a:ext cx="1082317" cy="757622"/>
        </a:xfrm>
        <a:prstGeom prst="chevron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FF"/>
              </a:solidFill>
            </a:rPr>
            <a:t>1</a:t>
          </a:r>
          <a:endParaRPr lang="en-US" sz="2400" kern="1200" dirty="0">
            <a:solidFill>
              <a:srgbClr val="FFFFFF"/>
            </a:solidFill>
          </a:endParaRPr>
        </a:p>
      </dsp:txBody>
      <dsp:txXfrm rot="-5400000">
        <a:off x="1" y="383867"/>
        <a:ext cx="757622" cy="324695"/>
      </dsp:txXfrm>
    </dsp:sp>
    <dsp:sp modelId="{D8DBC44C-74CC-F04A-A9AB-CD9787D22E41}">
      <dsp:nvSpPr>
        <dsp:cNvPr id="0" name=""/>
        <dsp:cNvSpPr/>
      </dsp:nvSpPr>
      <dsp:spPr>
        <a:xfrm rot="5400000">
          <a:off x="2585104" y="-1822425"/>
          <a:ext cx="703876" cy="4358841"/>
        </a:xfrm>
        <a:prstGeom prst="round2SameRect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FFFFFF"/>
              </a:solidFill>
            </a:rPr>
            <a:t>Generating Data</a:t>
          </a:r>
          <a:endParaRPr lang="en-US" sz="2400" kern="1200" dirty="0">
            <a:solidFill>
              <a:srgbClr val="FFFFFF"/>
            </a:solidFill>
          </a:endParaRPr>
        </a:p>
      </dsp:txBody>
      <dsp:txXfrm rot="-5400000">
        <a:off x="757622" y="39417"/>
        <a:ext cx="4324481" cy="635156"/>
      </dsp:txXfrm>
    </dsp:sp>
    <dsp:sp modelId="{F86AB202-5C68-EB4F-9907-77D0D56686E6}">
      <dsp:nvSpPr>
        <dsp:cNvPr id="0" name=""/>
        <dsp:cNvSpPr/>
      </dsp:nvSpPr>
      <dsp:spPr>
        <a:xfrm rot="5400000">
          <a:off x="-162347" y="1100777"/>
          <a:ext cx="1082317" cy="757622"/>
        </a:xfrm>
        <a:prstGeom prst="chevron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2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1317240"/>
        <a:ext cx="757622" cy="324695"/>
      </dsp:txXfrm>
    </dsp:sp>
    <dsp:sp modelId="{E9CE4248-0A0C-264D-8EA6-9AEE47A27471}">
      <dsp:nvSpPr>
        <dsp:cNvPr id="0" name=""/>
        <dsp:cNvSpPr/>
      </dsp:nvSpPr>
      <dsp:spPr>
        <a:xfrm rot="5400000">
          <a:off x="2585289" y="-889237"/>
          <a:ext cx="703506" cy="4358841"/>
        </a:xfrm>
        <a:prstGeom prst="round2SameRect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Pushing Over-The-Air Updates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972772"/>
        <a:ext cx="4324499" cy="634822"/>
      </dsp:txXfrm>
    </dsp:sp>
    <dsp:sp modelId="{820E1A40-8B21-1B4B-B904-2FB5697A1314}">
      <dsp:nvSpPr>
        <dsp:cNvPr id="0" name=""/>
        <dsp:cNvSpPr/>
      </dsp:nvSpPr>
      <dsp:spPr>
        <a:xfrm rot="5400000">
          <a:off x="-162347" y="2034150"/>
          <a:ext cx="1082317" cy="757622"/>
        </a:xfrm>
        <a:prstGeom prst="chevron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3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2250613"/>
        <a:ext cx="757622" cy="324695"/>
      </dsp:txXfrm>
    </dsp:sp>
    <dsp:sp modelId="{D11822DF-280D-404E-9AC6-89A247091F4A}">
      <dsp:nvSpPr>
        <dsp:cNvPr id="0" name=""/>
        <dsp:cNvSpPr/>
      </dsp:nvSpPr>
      <dsp:spPr>
        <a:xfrm rot="5400000">
          <a:off x="2585289" y="44134"/>
          <a:ext cx="703506" cy="4358841"/>
        </a:xfrm>
        <a:prstGeom prst="round2SameRect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Improving Car Safety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1906143"/>
        <a:ext cx="4324499" cy="634822"/>
      </dsp:txXfrm>
    </dsp:sp>
    <dsp:sp modelId="{1450CA5C-9EA5-5445-BB29-3EA5B966B841}">
      <dsp:nvSpPr>
        <dsp:cNvPr id="0" name=""/>
        <dsp:cNvSpPr/>
      </dsp:nvSpPr>
      <dsp:spPr>
        <a:xfrm rot="5400000">
          <a:off x="-162347" y="2967522"/>
          <a:ext cx="1082317" cy="757622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4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3183985"/>
        <a:ext cx="757622" cy="324695"/>
      </dsp:txXfrm>
    </dsp:sp>
    <dsp:sp modelId="{482BA098-5840-1446-B9A6-E80A42B623E3}">
      <dsp:nvSpPr>
        <dsp:cNvPr id="0" name=""/>
        <dsp:cNvSpPr/>
      </dsp:nvSpPr>
      <dsp:spPr>
        <a:xfrm rot="5400000">
          <a:off x="2585289" y="977507"/>
          <a:ext cx="703506" cy="4358841"/>
        </a:xfrm>
        <a:prstGeom prst="round2SameRect">
          <a:avLst/>
        </a:prstGeom>
        <a:solidFill>
          <a:srgbClr val="EE6707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Adding Products &amp; Services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2839516"/>
        <a:ext cx="4324499" cy="634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23F51-3222-9F47-983C-FF55E19773FD}">
      <dsp:nvSpPr>
        <dsp:cNvPr id="0" name=""/>
        <dsp:cNvSpPr/>
      </dsp:nvSpPr>
      <dsp:spPr>
        <a:xfrm rot="5400000">
          <a:off x="-162347" y="167404"/>
          <a:ext cx="1082317" cy="757622"/>
        </a:xfrm>
        <a:prstGeom prst="chevron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FF"/>
              </a:solidFill>
            </a:rPr>
            <a:t>1</a:t>
          </a:r>
          <a:endParaRPr lang="en-US" sz="2400" kern="1200" dirty="0">
            <a:solidFill>
              <a:srgbClr val="FFFFFF"/>
            </a:solidFill>
          </a:endParaRPr>
        </a:p>
      </dsp:txBody>
      <dsp:txXfrm rot="-5400000">
        <a:off x="1" y="383867"/>
        <a:ext cx="757622" cy="324695"/>
      </dsp:txXfrm>
    </dsp:sp>
    <dsp:sp modelId="{D8DBC44C-74CC-F04A-A9AB-CD9787D22E41}">
      <dsp:nvSpPr>
        <dsp:cNvPr id="0" name=""/>
        <dsp:cNvSpPr/>
      </dsp:nvSpPr>
      <dsp:spPr>
        <a:xfrm rot="5400000">
          <a:off x="2585104" y="-1822425"/>
          <a:ext cx="703876" cy="4358841"/>
        </a:xfrm>
        <a:prstGeom prst="round2SameRect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FFFFFF"/>
              </a:solidFill>
            </a:rPr>
            <a:t>Generating Data</a:t>
          </a:r>
          <a:endParaRPr lang="en-US" sz="2400" kern="1200" dirty="0">
            <a:solidFill>
              <a:srgbClr val="FFFFFF"/>
            </a:solidFill>
          </a:endParaRPr>
        </a:p>
      </dsp:txBody>
      <dsp:txXfrm rot="-5400000">
        <a:off x="757622" y="39417"/>
        <a:ext cx="4324481" cy="635156"/>
      </dsp:txXfrm>
    </dsp:sp>
    <dsp:sp modelId="{F86AB202-5C68-EB4F-9907-77D0D56686E6}">
      <dsp:nvSpPr>
        <dsp:cNvPr id="0" name=""/>
        <dsp:cNvSpPr/>
      </dsp:nvSpPr>
      <dsp:spPr>
        <a:xfrm rot="5400000">
          <a:off x="-162347" y="1100777"/>
          <a:ext cx="1082317" cy="757622"/>
        </a:xfrm>
        <a:prstGeom prst="chevron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2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1317240"/>
        <a:ext cx="757622" cy="324695"/>
      </dsp:txXfrm>
    </dsp:sp>
    <dsp:sp modelId="{E9CE4248-0A0C-264D-8EA6-9AEE47A27471}">
      <dsp:nvSpPr>
        <dsp:cNvPr id="0" name=""/>
        <dsp:cNvSpPr/>
      </dsp:nvSpPr>
      <dsp:spPr>
        <a:xfrm rot="5400000">
          <a:off x="2585289" y="-889237"/>
          <a:ext cx="703506" cy="4358841"/>
        </a:xfrm>
        <a:prstGeom prst="round2SameRect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Pushing Over-The-Air Updates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972772"/>
        <a:ext cx="4324499" cy="634822"/>
      </dsp:txXfrm>
    </dsp:sp>
    <dsp:sp modelId="{820E1A40-8B21-1B4B-B904-2FB5697A1314}">
      <dsp:nvSpPr>
        <dsp:cNvPr id="0" name=""/>
        <dsp:cNvSpPr/>
      </dsp:nvSpPr>
      <dsp:spPr>
        <a:xfrm rot="5400000">
          <a:off x="-162347" y="2034150"/>
          <a:ext cx="1082317" cy="757622"/>
        </a:xfrm>
        <a:prstGeom prst="chevron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3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2250613"/>
        <a:ext cx="757622" cy="324695"/>
      </dsp:txXfrm>
    </dsp:sp>
    <dsp:sp modelId="{D11822DF-280D-404E-9AC6-89A247091F4A}">
      <dsp:nvSpPr>
        <dsp:cNvPr id="0" name=""/>
        <dsp:cNvSpPr/>
      </dsp:nvSpPr>
      <dsp:spPr>
        <a:xfrm rot="5400000">
          <a:off x="2585289" y="44134"/>
          <a:ext cx="703506" cy="4358841"/>
        </a:xfrm>
        <a:prstGeom prst="round2SameRect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Improving Car Safety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1906143"/>
        <a:ext cx="4324499" cy="634822"/>
      </dsp:txXfrm>
    </dsp:sp>
    <dsp:sp modelId="{1450CA5C-9EA5-5445-BB29-3EA5B966B841}">
      <dsp:nvSpPr>
        <dsp:cNvPr id="0" name=""/>
        <dsp:cNvSpPr/>
      </dsp:nvSpPr>
      <dsp:spPr>
        <a:xfrm rot="5400000">
          <a:off x="-162347" y="2967522"/>
          <a:ext cx="1082317" cy="757622"/>
        </a:xfrm>
        <a:prstGeom prst="chevron">
          <a:avLst/>
        </a:prstGeom>
        <a:solidFill>
          <a:srgbClr val="13253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4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1" y="3183985"/>
        <a:ext cx="757622" cy="324695"/>
      </dsp:txXfrm>
    </dsp:sp>
    <dsp:sp modelId="{482BA098-5840-1446-B9A6-E80A42B623E3}">
      <dsp:nvSpPr>
        <dsp:cNvPr id="0" name=""/>
        <dsp:cNvSpPr/>
      </dsp:nvSpPr>
      <dsp:spPr>
        <a:xfrm rot="5400000">
          <a:off x="2585289" y="977507"/>
          <a:ext cx="703506" cy="4358841"/>
        </a:xfrm>
        <a:prstGeom prst="round2SameRect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Adding Products &amp; Services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757622" y="2839516"/>
        <a:ext cx="4324499" cy="634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0BD2C-AE30-814B-AEE5-AD6201E65AA2}" type="datetimeFigureOut">
              <a:rPr lang="en-US" smtClean="0"/>
              <a:t>12/15/15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8881F-80A7-7745-AD79-26AE2505C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22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9214B-04F6-124C-8E77-8D925E52DA85}" type="datetimeFigureOut">
              <a:rPr lang="en-US" smtClean="0"/>
              <a:t>12/15/15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E6AFA-7834-5045-B397-D453270C8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2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9917A-E13A-B148-B3EE-917D529EF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1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4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0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Transitional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9917A-E13A-B148-B3EE-917D529EF0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E6AFA-7834-5045-B397-D453270C80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3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9917A-E13A-B148-B3EE-917D529EF0A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611" y="246802"/>
            <a:ext cx="8250302" cy="706720"/>
          </a:xfrm>
          <a:prstGeom prst="rect">
            <a:avLst/>
          </a:prstGeom>
        </p:spPr>
        <p:txBody>
          <a:bodyPr/>
          <a:lstStyle>
            <a:lvl1pPr algn="l">
              <a:defRPr sz="4000" b="1" i="0" cap="all"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 smtClean="0"/>
              <a:t>Click to insert title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47611" y="953521"/>
            <a:ext cx="82614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 flipV="1">
            <a:off x="436851" y="1527630"/>
            <a:ext cx="8261414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1745673"/>
            <a:ext cx="8250238" cy="29215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dirty="0" smtClean="0"/>
              <a:t>Click to insert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75" y="954088"/>
            <a:ext cx="8250238" cy="573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insert subtitle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4442" y="4693331"/>
            <a:ext cx="9139558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har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474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7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1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80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31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04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9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0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22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3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442" y="4693331"/>
            <a:ext cx="9139558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har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27928" y="701364"/>
            <a:ext cx="4990441" cy="37400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insert chart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927475" y="4768034"/>
            <a:ext cx="5207641" cy="2646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82563" y="349250"/>
            <a:ext cx="3744912" cy="4092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 i="0" cap="all"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27475" y="166253"/>
            <a:ext cx="4990894" cy="5349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 i="0" baseline="0"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r>
              <a:rPr lang="en-US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74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10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0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10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 userDrawn="1"/>
        </p:nvSpPr>
        <p:spPr>
          <a:xfrm>
            <a:off x="-4442" y="12456"/>
            <a:ext cx="9139558" cy="993775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cap="all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-4442" y="4693331"/>
            <a:ext cx="9139558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27985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insert chart</a:t>
            </a:r>
            <a:endParaRPr lang="en-US" dirty="0"/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0" y="12456"/>
            <a:ext cx="9135116" cy="993775"/>
          </a:xfrm>
          <a:prstGeom prst="rect">
            <a:avLst/>
          </a:prstGeom>
        </p:spPr>
        <p:txBody>
          <a:bodyPr anchor="ctr"/>
          <a:lstStyle>
            <a:lvl1pPr>
              <a:defRPr sz="2800" b="1" i="0" cap="all" baseline="0"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 smtClean="0"/>
              <a:t>CLICK TO INSERT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1221983"/>
            <a:ext cx="8048625" cy="3147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 i="0" baseline="0"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927475" y="4768034"/>
            <a:ext cx="5207641" cy="2646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51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u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59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4442" y="3717235"/>
            <a:ext cx="9139558" cy="1426265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2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hart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1895773"/>
            <a:ext cx="9144000" cy="1351955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2932"/>
            <a:ext cx="8229600" cy="1177637"/>
          </a:xfrm>
          <a:prstGeom prst="rect">
            <a:avLst/>
          </a:prstGeom>
        </p:spPr>
        <p:txBody>
          <a:bodyPr anchor="ctr"/>
          <a:lstStyle>
            <a:lvl1pPr>
              <a:defRPr sz="3000" cap="all">
                <a:latin typeface="Avenir Black"/>
                <a:cs typeface="Avenir Black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64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95773"/>
            <a:ext cx="9144000" cy="1351955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82932"/>
            <a:ext cx="8229600" cy="1177637"/>
          </a:xfrm>
          <a:prstGeom prst="rect">
            <a:avLst/>
          </a:prstGeom>
        </p:spPr>
        <p:txBody>
          <a:bodyPr anchor="ctr"/>
          <a:lstStyle>
            <a:lvl1pPr>
              <a:defRPr sz="3000" cap="all">
                <a:latin typeface="Avenir Black"/>
                <a:cs typeface="Avenir Black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4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563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11875" y="3563938"/>
            <a:ext cx="6172200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160325" y="3563938"/>
            <a:ext cx="2995550" cy="0"/>
          </a:xfrm>
          <a:prstGeom prst="line">
            <a:avLst/>
          </a:prstGeom>
          <a:ln w="57150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486888" y="4557983"/>
            <a:ext cx="8146473" cy="3385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8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Providing in-depth insight, data, and analysis of everything digital.</a:t>
            </a:r>
            <a:endParaRPr lang="en-US" sz="1600" b="0" i="0" dirty="0">
              <a:solidFill>
                <a:schemeClr val="bg1">
                  <a:lumMod val="8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5753" y="4127202"/>
            <a:ext cx="3592494" cy="607082"/>
          </a:xfrm>
          <a:prstGeom prst="rect">
            <a:avLst/>
          </a:prstGeom>
        </p:spPr>
      </p:pic>
      <p:sp>
        <p:nvSpPr>
          <p:cNvPr id="2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2383158"/>
            <a:ext cx="7886700" cy="5302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accent2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subtitle</a:t>
            </a: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628650" y="1769423"/>
            <a:ext cx="7886700" cy="613734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 smtClean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70405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har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7040" y="1535935"/>
            <a:ext cx="8049921" cy="30960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Chart</a:t>
            </a:r>
            <a:endParaRPr lang="en-US" dirty="0"/>
          </a:p>
        </p:txBody>
      </p:sp>
      <p:sp>
        <p:nvSpPr>
          <p:cNvPr id="9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100">
                <a:latin typeface="Avenir Book"/>
                <a:cs typeface="Avenir Book"/>
              </a:defRPr>
            </a:lvl1pPr>
            <a:lvl2pPr>
              <a:defRPr sz="1100">
                <a:latin typeface="Avenir Book"/>
                <a:cs typeface="Avenir Book"/>
              </a:defRPr>
            </a:lvl2pPr>
            <a:lvl3pPr>
              <a:defRPr sz="1100">
                <a:latin typeface="Avenir Book"/>
                <a:cs typeface="Avenir Book"/>
              </a:defRPr>
            </a:lvl3pPr>
            <a:lvl4pPr>
              <a:defRPr sz="1100">
                <a:latin typeface="Avenir Book"/>
                <a:cs typeface="Avenir Book"/>
              </a:defRPr>
            </a:lvl4pPr>
            <a:lvl5pPr>
              <a:defRPr sz="1100"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0"/>
            <a:ext cx="9144000" cy="1006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cap="all">
                <a:latin typeface="Avenir Black"/>
                <a:cs typeface="Avenir Black"/>
              </a:defRPr>
            </a:lvl1pPr>
          </a:lstStyle>
          <a:p>
            <a:pPr lvl="0"/>
            <a:r>
              <a:rPr lang="en-US" cap="all" dirty="0" smtClean="0"/>
              <a:t>Enter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47040" y="1166224"/>
            <a:ext cx="8049921" cy="369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baseline="0">
                <a:latin typeface="Avenir Black"/>
                <a:cs typeface="Avenir Black"/>
              </a:defRPr>
            </a:lvl1pPr>
          </a:lstStyle>
          <a:p>
            <a:pPr lvl="0"/>
            <a:r>
              <a:rPr lang="en-US" dirty="0" smtClean="0"/>
              <a:t>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4"/>
          <p:cNvSpPr txBox="1">
            <a:spLocks/>
          </p:cNvSpPr>
          <p:nvPr userDrawn="1"/>
        </p:nvSpPr>
        <p:spPr>
          <a:xfrm>
            <a:off x="5807716" y="4713463"/>
            <a:ext cx="3327400" cy="3667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1100" b="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8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3" r:id="rId3"/>
    <p:sldLayoutId id="2147483657" r:id="rId4"/>
    <p:sldLayoutId id="2147483661" r:id="rId5"/>
    <p:sldLayoutId id="2147483663" r:id="rId6"/>
    <p:sldLayoutId id="2147483664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b="0" kern="1200">
          <a:solidFill>
            <a:schemeClr val="bg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9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37" Type="http://schemas.openxmlformats.org/officeDocument/2006/relationships/image" Target="../media/image54.png"/><Relationship Id="rId38" Type="http://schemas.openxmlformats.org/officeDocument/2006/relationships/image" Target="../media/image55.png"/><Relationship Id="rId39" Type="http://schemas.openxmlformats.org/officeDocument/2006/relationships/image" Target="../media/image56.png"/><Relationship Id="rId40" Type="http://schemas.openxmlformats.org/officeDocument/2006/relationships/image" Target="../media/image57.png"/><Relationship Id="rId41" Type="http://schemas.openxmlformats.org/officeDocument/2006/relationships/image" Target="../media/image58.png"/><Relationship Id="rId42" Type="http://schemas.openxmlformats.org/officeDocument/2006/relationships/image" Target="../media/image59.png"/><Relationship Id="rId43" Type="http://schemas.openxmlformats.org/officeDocument/2006/relationships/image" Target="../media/image60.png"/><Relationship Id="rId44" Type="http://schemas.openxmlformats.org/officeDocument/2006/relationships/image" Target="../media/image61.png"/><Relationship Id="rId45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27" cy="35335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" y="1197384"/>
            <a:ext cx="9144000" cy="1200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628650" y="1815196"/>
            <a:ext cx="7886700" cy="53023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BB4422"/>
                </a:solidFill>
                <a:latin typeface="Avenir Heavy"/>
                <a:cs typeface="Avenir Heavy"/>
              </a:rPr>
              <a:t>Is the Connected Car the Next Digital Platform?</a:t>
            </a:r>
            <a:endParaRPr lang="en-US" sz="2400" dirty="0">
              <a:solidFill>
                <a:srgbClr val="BB4422"/>
              </a:solidFill>
              <a:latin typeface="Avenir Heavy"/>
              <a:cs typeface="Avenir Heavy"/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27" y="1197384"/>
            <a:ext cx="9143973" cy="62179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/>
            <a:r>
              <a:rPr lang="en-US" sz="4400" dirty="0" smtClean="0">
                <a:solidFill>
                  <a:schemeClr val="accent5"/>
                </a:solidFill>
                <a:latin typeface="Avenir Black"/>
                <a:cs typeface="Avenir Black"/>
              </a:rPr>
              <a:t>THE EVOLUTION OF THE CAR</a:t>
            </a:r>
            <a:endParaRPr lang="en-US" sz="4400" dirty="0">
              <a:solidFill>
                <a:schemeClr val="accent5"/>
              </a:solidFill>
              <a:latin typeface="Avenir Black"/>
              <a:cs typeface="Avenir Blac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6888" y="4557983"/>
            <a:ext cx="8146473" cy="3385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8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Providing in-depth insight, data, and analysis of everything digital.</a:t>
            </a:r>
            <a:endParaRPr lang="en-US" sz="1600" b="0" i="0" dirty="0">
              <a:solidFill>
                <a:schemeClr val="bg1">
                  <a:lumMod val="8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753" y="4127202"/>
            <a:ext cx="3592494" cy="6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927928" y="349250"/>
            <a:ext cx="5207188" cy="32393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Avenir Black"/>
                <a:cs typeface="Avenir Black"/>
              </a:rPr>
              <a:t>How Automakers Benefit From Connecting Cars</a:t>
            </a:r>
            <a:endParaRPr lang="en-US" sz="1600" b="1" dirty="0">
              <a:latin typeface="Avenir Black"/>
              <a:cs typeface="Avenir Black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Why are Automakers Connecting Cars?</a:t>
            </a:r>
            <a:endParaRPr lang="en-US" dirty="0"/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3927475" y="701675"/>
          <a:ext cx="5116464" cy="389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4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$15 billion will be generated by connected car entertainment in 2021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927475" y="4768034"/>
            <a:ext cx="5207641" cy="264642"/>
          </a:xfrm>
        </p:spPr>
        <p:txBody>
          <a:bodyPr/>
          <a:lstStyle/>
          <a:p>
            <a:pPr algn="r"/>
            <a:r>
              <a:rPr lang="en-US" dirty="0" smtClean="0"/>
              <a:t>Source: Strategy&amp;,  BI Intelligence </a:t>
            </a:r>
            <a:r>
              <a:rPr lang="en-US" dirty="0"/>
              <a:t>e</a:t>
            </a:r>
            <a:r>
              <a:rPr lang="en-US" dirty="0" smtClean="0"/>
              <a:t>stimates, 2015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547688" y="1536700"/>
          <a:ext cx="804862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507119" y="1183916"/>
            <a:ext cx="7653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4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FFFFFF"/>
                </a:solidFill>
                <a:latin typeface="Avenir Black"/>
                <a:cs typeface="Avenir Black"/>
              </a:rPr>
              <a:t>Estimated Global Connected Car Entertainment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3636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56667" y="4713463"/>
            <a:ext cx="4478449" cy="366713"/>
          </a:xfrm>
        </p:spPr>
        <p:txBody>
          <a:bodyPr/>
          <a:lstStyle/>
          <a:p>
            <a:pPr algn="r"/>
            <a:r>
              <a:rPr lang="en-US" dirty="0" smtClean="0"/>
              <a:t>Source: </a:t>
            </a:r>
            <a:r>
              <a:rPr lang="en-US" dirty="0" err="1" smtClean="0"/>
              <a:t>Comscore</a:t>
            </a:r>
            <a:r>
              <a:rPr lang="en-US" dirty="0" smtClean="0"/>
              <a:t>, 2015; Harvard Health Watch, 2007;</a:t>
            </a:r>
          </a:p>
          <a:p>
            <a:pPr algn="r"/>
            <a:r>
              <a:rPr lang="en-US" dirty="0" smtClean="0"/>
              <a:t>BI Intelligence estimates, 2015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Americans spend more time in their car than on tablets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7119" y="1183916"/>
            <a:ext cx="8049921" cy="369711"/>
          </a:xfrm>
        </p:spPr>
        <p:txBody>
          <a:bodyPr/>
          <a:lstStyle/>
          <a:p>
            <a:r>
              <a:rPr lang="en-US" dirty="0" smtClean="0"/>
              <a:t>Average American Monthly Time Spend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547688" y="1536700"/>
          <a:ext cx="804862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car189.png"/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55" y="3166104"/>
            <a:ext cx="1254881" cy="1182134"/>
          </a:xfrm>
          <a:prstGeom prst="rect">
            <a:avLst/>
          </a:prstGeom>
        </p:spPr>
      </p:pic>
      <p:pic>
        <p:nvPicPr>
          <p:cNvPr id="8" name="Picture 7" descr="smartphones17.png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81" y="3038928"/>
            <a:ext cx="1181256" cy="1181256"/>
          </a:xfrm>
          <a:prstGeom prst="rect">
            <a:avLst/>
          </a:prstGeom>
        </p:spPr>
      </p:pic>
      <p:pic>
        <p:nvPicPr>
          <p:cNvPr id="9" name="Picture 8" descr="hand120.png"/>
          <p:cNvPicPr>
            <a:picLocks noChangeAspect="1"/>
          </p:cNvPicPr>
          <p:nvPr/>
        </p:nvPicPr>
        <p:blipFill>
          <a:blip r:embed="rId5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92500"/>
            <a:ext cx="792238" cy="7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APPLE AND GOOGLE ARE ENTERING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THE </a:t>
            </a:r>
            <a:r>
              <a:rPr lang="en-US" b="1" dirty="0"/>
              <a:t>CAR MARKET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5503333" y="4713463"/>
            <a:ext cx="3631783" cy="366713"/>
          </a:xfrm>
        </p:spPr>
        <p:txBody>
          <a:bodyPr/>
          <a:lstStyle/>
          <a:p>
            <a:pPr algn="r"/>
            <a:r>
              <a:rPr lang="en-US" dirty="0" smtClean="0"/>
              <a:t>Source: BI Intelligence, 2015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514" t="12897" r="4395" b="5644"/>
          <a:stretch/>
        </p:blipFill>
        <p:spPr>
          <a:xfrm>
            <a:off x="2095653" y="1127125"/>
            <a:ext cx="47826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/>
          <p:cNvSpPr/>
          <p:nvPr/>
        </p:nvSpPr>
        <p:spPr>
          <a:xfrm>
            <a:off x="862061" y="1060109"/>
            <a:ext cx="5551825" cy="3588861"/>
          </a:xfrm>
          <a:prstGeom prst="ellipse">
            <a:avLst/>
          </a:prstGeom>
          <a:solidFill>
            <a:srgbClr val="FFFFFF"/>
          </a:solidFill>
          <a:ln w="5715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592339" y="1060109"/>
            <a:ext cx="5604933" cy="3588861"/>
          </a:xfrm>
          <a:prstGeom prst="ellipse">
            <a:avLst/>
          </a:prstGeom>
          <a:solidFill>
            <a:srgbClr val="FFFFFF"/>
          </a:solidFill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Source: Company Websites, Wikimedia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39678" y="1060109"/>
            <a:ext cx="5551825" cy="3588861"/>
          </a:xfrm>
          <a:prstGeom prst="ellipse">
            <a:avLst/>
          </a:prstGeom>
          <a:noFill/>
          <a:ln w="5715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92339" y="1060109"/>
            <a:ext cx="5604933" cy="3588861"/>
          </a:xfrm>
          <a:prstGeom prst="ellipse">
            <a:avLst/>
          </a:prstGeom>
          <a:noFill/>
          <a:ln w="571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Very Few Automakers Are Exclusive </a:t>
            </a:r>
            <a:br>
              <a:rPr lang="en-US" dirty="0" smtClean="0"/>
            </a:br>
            <a:r>
              <a:rPr lang="en-US" dirty="0" smtClean="0"/>
              <a:t>With Android Auto Or Apple </a:t>
            </a:r>
            <a:r>
              <a:rPr lang="en-US" dirty="0" err="1" smtClean="0"/>
              <a:t>CarPlay</a:t>
            </a:r>
            <a:endParaRPr lang="en-US" dirty="0"/>
          </a:p>
        </p:txBody>
      </p:sp>
      <p:pic>
        <p:nvPicPr>
          <p:cNvPr id="16" name="Picture 15" descr="Abarth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94" y="1266918"/>
            <a:ext cx="360576" cy="392871"/>
          </a:xfrm>
          <a:prstGeom prst="rect">
            <a:avLst/>
          </a:prstGeom>
        </p:spPr>
      </p:pic>
      <p:pic>
        <p:nvPicPr>
          <p:cNvPr id="17" name="Picture 16" descr="acu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25" y="1521413"/>
            <a:ext cx="441314" cy="441314"/>
          </a:xfrm>
          <a:prstGeom prst="rect">
            <a:avLst/>
          </a:prstGeom>
        </p:spPr>
      </p:pic>
      <p:pic>
        <p:nvPicPr>
          <p:cNvPr id="18" name="Picture 17" descr="car_logo_PNG16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591" y="1583351"/>
            <a:ext cx="452858" cy="452858"/>
          </a:xfrm>
          <a:prstGeom prst="rect">
            <a:avLst/>
          </a:prstGeom>
        </p:spPr>
      </p:pic>
      <p:pic>
        <p:nvPicPr>
          <p:cNvPr id="19" name="Picture 18" descr="Audi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49" y="1734877"/>
            <a:ext cx="624515" cy="390322"/>
          </a:xfrm>
          <a:prstGeom prst="rect">
            <a:avLst/>
          </a:prstGeom>
        </p:spPr>
      </p:pic>
      <p:pic>
        <p:nvPicPr>
          <p:cNvPr id="20" name="Picture 19" descr="BMW_Group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03" y="1307949"/>
            <a:ext cx="895966" cy="426928"/>
          </a:xfrm>
          <a:prstGeom prst="rect">
            <a:avLst/>
          </a:prstGeom>
        </p:spPr>
      </p:pic>
      <p:pic>
        <p:nvPicPr>
          <p:cNvPr id="21" name="Picture 20" descr="Buick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9" y="1962727"/>
            <a:ext cx="451042" cy="448292"/>
          </a:xfrm>
          <a:prstGeom prst="rect">
            <a:avLst/>
          </a:prstGeom>
        </p:spPr>
      </p:pic>
      <p:pic>
        <p:nvPicPr>
          <p:cNvPr id="23" name="Picture 22" descr="1e4eea286c2810058dc400146edef08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39" y="1772914"/>
            <a:ext cx="522511" cy="379625"/>
          </a:xfrm>
          <a:prstGeom prst="rect">
            <a:avLst/>
          </a:prstGeom>
        </p:spPr>
      </p:pic>
      <p:pic>
        <p:nvPicPr>
          <p:cNvPr id="24" name="Picture 23" descr="Chevrolet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2" y="2036209"/>
            <a:ext cx="612917" cy="355492"/>
          </a:xfrm>
          <a:prstGeom prst="rect">
            <a:avLst/>
          </a:prstGeom>
        </p:spPr>
      </p:pic>
      <p:pic>
        <p:nvPicPr>
          <p:cNvPr id="25" name="Picture 24" descr="Chrysler_Logo_0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48" y="2020815"/>
            <a:ext cx="1013202" cy="557261"/>
          </a:xfrm>
          <a:prstGeom prst="rect">
            <a:avLst/>
          </a:prstGeom>
        </p:spPr>
      </p:pic>
      <p:pic>
        <p:nvPicPr>
          <p:cNvPr id="26" name="Picture 25" descr="Citroën.s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32" y="2411019"/>
            <a:ext cx="505728" cy="355985"/>
          </a:xfrm>
          <a:prstGeom prst="rect">
            <a:avLst/>
          </a:prstGeom>
        </p:spPr>
      </p:pic>
      <p:pic>
        <p:nvPicPr>
          <p:cNvPr id="27" name="Picture 26" descr="Dodge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48" y="2488372"/>
            <a:ext cx="1013202" cy="144888"/>
          </a:xfrm>
          <a:prstGeom prst="rect">
            <a:avLst/>
          </a:prstGeom>
        </p:spPr>
      </p:pic>
      <p:pic>
        <p:nvPicPr>
          <p:cNvPr id="28" name="Picture 27" descr="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39" y="2125199"/>
            <a:ext cx="491837" cy="491837"/>
          </a:xfrm>
          <a:prstGeom prst="rect">
            <a:avLst/>
          </a:prstGeom>
        </p:spPr>
      </p:pic>
      <p:pic>
        <p:nvPicPr>
          <p:cNvPr id="29" name="Picture 28" descr="Ferrari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4" y="1659789"/>
            <a:ext cx="357648" cy="571500"/>
          </a:xfrm>
          <a:prstGeom prst="rect">
            <a:avLst/>
          </a:prstGeom>
        </p:spPr>
      </p:pic>
      <p:pic>
        <p:nvPicPr>
          <p:cNvPr id="30" name="Picture 29" descr="car_logo_PNG163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2" y="2391701"/>
            <a:ext cx="375303" cy="375303"/>
          </a:xfrm>
          <a:prstGeom prst="rect">
            <a:avLst/>
          </a:prstGeom>
        </p:spPr>
      </p:pic>
      <p:pic>
        <p:nvPicPr>
          <p:cNvPr id="31" name="Picture 30" descr="Ford_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7" y="2621658"/>
            <a:ext cx="528641" cy="198240"/>
          </a:xfrm>
          <a:prstGeom prst="rect">
            <a:avLst/>
          </a:prstGeom>
        </p:spPr>
      </p:pic>
      <p:pic>
        <p:nvPicPr>
          <p:cNvPr id="32" name="Picture 31" descr="2000px-GMC-Logo.svg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49" y="2813097"/>
            <a:ext cx="554182" cy="125522"/>
          </a:xfrm>
          <a:prstGeom prst="rect">
            <a:avLst/>
          </a:prstGeom>
        </p:spPr>
      </p:pic>
      <p:pic>
        <p:nvPicPr>
          <p:cNvPr id="33" name="Picture 32" descr="Satellite,qblobcol=urldata,ablobheadername1=Content-length,ablobheadervalue1=18952,ablobkey=id,ablobtable=MungoBlobs,ablobwhere=1237395235226,assbinary=true,asite=Holden.com.au.pagespeed.ce.RP8LXbyb-X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669" y="2819899"/>
            <a:ext cx="340078" cy="420526"/>
          </a:xfrm>
          <a:prstGeom prst="rect">
            <a:avLst/>
          </a:prstGeom>
        </p:spPr>
      </p:pic>
      <p:pic>
        <p:nvPicPr>
          <p:cNvPr id="35" name="Picture 34" descr="HONDA-LOG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60" y="2633260"/>
            <a:ext cx="719125" cy="430037"/>
          </a:xfrm>
          <a:prstGeom prst="rect">
            <a:avLst/>
          </a:prstGeom>
        </p:spPr>
      </p:pic>
      <p:pic>
        <p:nvPicPr>
          <p:cNvPr id="36" name="Picture 35" descr="Hyundai_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06" y="2578076"/>
            <a:ext cx="477993" cy="340591"/>
          </a:xfrm>
          <a:prstGeom prst="rect">
            <a:avLst/>
          </a:prstGeom>
        </p:spPr>
      </p:pic>
      <p:pic>
        <p:nvPicPr>
          <p:cNvPr id="37" name="Picture 36" descr="Jaguar_2012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1" y="1835372"/>
            <a:ext cx="791523" cy="370886"/>
          </a:xfrm>
          <a:prstGeom prst="rect">
            <a:avLst/>
          </a:prstGeom>
        </p:spPr>
      </p:pic>
      <p:pic>
        <p:nvPicPr>
          <p:cNvPr id="38" name="Picture 37" descr="Infiniti-logo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97" y="1319101"/>
            <a:ext cx="979824" cy="520453"/>
          </a:xfrm>
          <a:prstGeom prst="rect">
            <a:avLst/>
          </a:prstGeom>
        </p:spPr>
      </p:pic>
      <p:pic>
        <p:nvPicPr>
          <p:cNvPr id="39" name="Picture 38" descr="bb663013e0914b8c1b7d573e5295d77bx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2965828"/>
            <a:ext cx="464344" cy="194937"/>
          </a:xfrm>
          <a:prstGeom prst="rect">
            <a:avLst/>
          </a:prstGeom>
        </p:spPr>
      </p:pic>
      <p:pic>
        <p:nvPicPr>
          <p:cNvPr id="40" name="Picture 39" descr="Kia_2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56" y="2965828"/>
            <a:ext cx="492414" cy="286712"/>
          </a:xfrm>
          <a:prstGeom prst="rect">
            <a:avLst/>
          </a:prstGeom>
        </p:spPr>
      </p:pic>
      <p:pic>
        <p:nvPicPr>
          <p:cNvPr id="41" name="Picture 40" descr="LandRover.svg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358" y="2860379"/>
            <a:ext cx="564602" cy="300386"/>
          </a:xfrm>
          <a:prstGeom prst="rect">
            <a:avLst/>
          </a:prstGeom>
        </p:spPr>
      </p:pic>
      <p:pic>
        <p:nvPicPr>
          <p:cNvPr id="42" name="Picture 41" descr="Mahindra_&amp;_Mahindra_Logo.svg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11" y="1925659"/>
            <a:ext cx="838962" cy="383432"/>
          </a:xfrm>
          <a:prstGeom prst="rect">
            <a:avLst/>
          </a:prstGeom>
        </p:spPr>
      </p:pic>
      <p:pic>
        <p:nvPicPr>
          <p:cNvPr id="43" name="Picture 42" descr="Mazda_logo_with_emblem.svg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90" y="3286691"/>
            <a:ext cx="359101" cy="379484"/>
          </a:xfrm>
          <a:prstGeom prst="rect">
            <a:avLst/>
          </a:prstGeom>
        </p:spPr>
      </p:pic>
      <p:pic>
        <p:nvPicPr>
          <p:cNvPr id="44" name="Picture 43" descr="Mercedes_benz_silverlogo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78" y="2286994"/>
            <a:ext cx="677182" cy="402755"/>
          </a:xfrm>
          <a:prstGeom prst="rect">
            <a:avLst/>
          </a:prstGeom>
        </p:spPr>
      </p:pic>
      <p:pic>
        <p:nvPicPr>
          <p:cNvPr id="45" name="Picture 44" descr="Mitsubishi_Motors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5" y="3252540"/>
            <a:ext cx="289014" cy="371379"/>
          </a:xfrm>
          <a:prstGeom prst="rect">
            <a:avLst/>
          </a:prstGeom>
        </p:spPr>
      </p:pic>
      <p:pic>
        <p:nvPicPr>
          <p:cNvPr id="46" name="Picture 45" descr="car_logo_PNG1663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14" y="2424137"/>
            <a:ext cx="378655" cy="494530"/>
          </a:xfrm>
          <a:prstGeom prst="rect">
            <a:avLst/>
          </a:prstGeom>
        </p:spPr>
      </p:pic>
      <p:pic>
        <p:nvPicPr>
          <p:cNvPr id="47" name="Picture 46" descr="Toyota-Logo-PNG-02555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74" y="2720888"/>
            <a:ext cx="589710" cy="483369"/>
          </a:xfrm>
          <a:prstGeom prst="rect">
            <a:avLst/>
          </a:prstGeom>
        </p:spPr>
      </p:pic>
      <p:pic>
        <p:nvPicPr>
          <p:cNvPr id="48" name="Picture 47" descr="Maserati_logo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94" y="2442484"/>
            <a:ext cx="322274" cy="494530"/>
          </a:xfrm>
          <a:prstGeom prst="rect">
            <a:avLst/>
          </a:prstGeom>
        </p:spPr>
      </p:pic>
      <p:pic>
        <p:nvPicPr>
          <p:cNvPr id="49" name="Picture 48" descr="car_logo_PNG1658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43" y="3286691"/>
            <a:ext cx="350313" cy="299824"/>
          </a:xfrm>
          <a:prstGeom prst="rect">
            <a:avLst/>
          </a:prstGeom>
        </p:spPr>
      </p:pic>
      <p:pic>
        <p:nvPicPr>
          <p:cNvPr id="50" name="Picture 49" descr="car_logo_PNG1659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39" y="3240425"/>
            <a:ext cx="382600" cy="328753"/>
          </a:xfrm>
          <a:prstGeom prst="rect">
            <a:avLst/>
          </a:prstGeom>
        </p:spPr>
      </p:pic>
      <p:pic>
        <p:nvPicPr>
          <p:cNvPr id="51" name="Picture 50" descr="Peugeot_logo.svg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52" y="2935826"/>
            <a:ext cx="449559" cy="316714"/>
          </a:xfrm>
          <a:prstGeom prst="rect">
            <a:avLst/>
          </a:prstGeom>
        </p:spPr>
      </p:pic>
      <p:pic>
        <p:nvPicPr>
          <p:cNvPr id="53" name="Picture 52" descr="7ef63069fa7764349c8c74ce7f05a000x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43" y="3240425"/>
            <a:ext cx="726656" cy="236696"/>
          </a:xfrm>
          <a:prstGeom prst="rect">
            <a:avLst/>
          </a:prstGeom>
        </p:spPr>
      </p:pic>
      <p:pic>
        <p:nvPicPr>
          <p:cNvPr id="54" name="Picture 53" descr="2000px-Renault_2009_logo.svg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2" y="3298822"/>
            <a:ext cx="270356" cy="270356"/>
          </a:xfrm>
          <a:prstGeom prst="rect">
            <a:avLst/>
          </a:prstGeom>
        </p:spPr>
      </p:pic>
      <p:pic>
        <p:nvPicPr>
          <p:cNvPr id="55" name="Picture 54" descr="Seat_2012_logo.png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90" y="3175717"/>
            <a:ext cx="496197" cy="430037"/>
          </a:xfrm>
          <a:prstGeom prst="rect">
            <a:avLst/>
          </a:prstGeom>
        </p:spPr>
      </p:pic>
      <p:pic>
        <p:nvPicPr>
          <p:cNvPr id="56" name="Picture 55" descr="Skoda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99" y="3764831"/>
            <a:ext cx="362900" cy="430037"/>
          </a:xfrm>
          <a:prstGeom prst="rect">
            <a:avLst/>
          </a:prstGeom>
        </p:spPr>
      </p:pic>
      <p:pic>
        <p:nvPicPr>
          <p:cNvPr id="57" name="Picture 56" descr="Subaru_logo.svg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98" y="3775044"/>
            <a:ext cx="551066" cy="321168"/>
          </a:xfrm>
          <a:prstGeom prst="rect">
            <a:avLst/>
          </a:prstGeom>
        </p:spPr>
      </p:pic>
      <p:pic>
        <p:nvPicPr>
          <p:cNvPr id="58" name="Picture 57" descr="2000px-Suzuki_Motor_Corporation_logo.svg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03" y="3666175"/>
            <a:ext cx="430671" cy="287903"/>
          </a:xfrm>
          <a:prstGeom prst="rect">
            <a:avLst/>
          </a:prstGeom>
        </p:spPr>
      </p:pic>
      <p:pic>
        <p:nvPicPr>
          <p:cNvPr id="59" name="Picture 58" descr="vauxhall_badge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1" y="3764831"/>
            <a:ext cx="493320" cy="308325"/>
          </a:xfrm>
          <a:prstGeom prst="rect">
            <a:avLst/>
          </a:prstGeom>
        </p:spPr>
      </p:pic>
      <p:pic>
        <p:nvPicPr>
          <p:cNvPr id="60" name="Picture 59" descr="Volkswagen_Logo.png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64" y="3505744"/>
            <a:ext cx="269745" cy="269300"/>
          </a:xfrm>
          <a:prstGeom prst="rect">
            <a:avLst/>
          </a:prstGeom>
        </p:spPr>
      </p:pic>
      <p:pic>
        <p:nvPicPr>
          <p:cNvPr id="61" name="Picture 60" descr="car_logo_PNG1668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40" y="3954078"/>
            <a:ext cx="485648" cy="406981"/>
          </a:xfrm>
          <a:prstGeom prst="rect">
            <a:avLst/>
          </a:prstGeom>
        </p:spPr>
      </p:pic>
      <p:pic>
        <p:nvPicPr>
          <p:cNvPr id="65" name="Picture 64" descr="Apple_logo_black.svg.png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99" y="3219734"/>
            <a:ext cx="1072379" cy="1072379"/>
          </a:xfrm>
          <a:prstGeom prst="rect">
            <a:avLst/>
          </a:prstGeom>
        </p:spPr>
      </p:pic>
      <p:pic>
        <p:nvPicPr>
          <p:cNvPr id="67" name="Picture 66" descr="Android_robot.png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1" y="3227686"/>
            <a:ext cx="876108" cy="10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Source: Accenture, 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927928" y="115455"/>
            <a:ext cx="5207188" cy="5746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i="1" dirty="0" smtClean="0">
                <a:latin typeface="Avenir Black"/>
                <a:cs typeface="Avenir Black"/>
              </a:rPr>
              <a:t>Q: How important is it for your car to have the same operating system in the dashboard as compared to your devices?</a:t>
            </a:r>
            <a:endParaRPr lang="en-US" sz="1600" b="1" i="1" dirty="0">
              <a:latin typeface="Avenir Black"/>
              <a:cs typeface="Avenir Black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Consumers Want Their Mobile OS On Their Cars’ </a:t>
            </a:r>
            <a:r>
              <a:rPr lang="en-US" dirty="0" err="1" smtClean="0"/>
              <a:t>dashboardS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927475" y="701675"/>
          <a:ext cx="5207000" cy="389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67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oticon159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53" y="400120"/>
            <a:ext cx="4010244" cy="40102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7397" y="1948503"/>
            <a:ext cx="8269208" cy="12464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b="1" dirty="0" smtClean="0">
                <a:solidFill>
                  <a:schemeClr val="bg1"/>
                </a:solidFill>
                <a:latin typeface="Avenir Black"/>
                <a:cs typeface="Avenir Black"/>
              </a:rPr>
              <a:t>BUT AUTOMAKERS ARE RELUCTANT TO LET GOOGLE AND APPLE INTO THEIR CAR</a:t>
            </a:r>
            <a:endParaRPr lang="en-US" sz="30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pic>
        <p:nvPicPr>
          <p:cNvPr id="9" name="ch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624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Why are Automakers Connecting Cars?</a:t>
            </a:r>
            <a:endParaRPr lang="en-US" dirty="0"/>
          </a:p>
        </p:txBody>
      </p:sp>
      <p:graphicFrame>
        <p:nvGraphicFramePr>
          <p:cNvPr id="6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3927475" y="701675"/>
          <a:ext cx="5116464" cy="389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927928" y="349250"/>
            <a:ext cx="5207188" cy="32393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Avenir Black"/>
                <a:cs typeface="Avenir Black"/>
              </a:rPr>
              <a:t>How Automakers Benefit From Connecting Cars</a:t>
            </a:r>
            <a:endParaRPr lang="en-US" sz="1600" b="1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1513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4442" y="4693331"/>
            <a:ext cx="9144000" cy="450169"/>
          </a:xfrm>
          <a:prstGeom prst="rect">
            <a:avLst/>
          </a:prstGeom>
          <a:solidFill>
            <a:srgbClr val="243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0" y="-1"/>
            <a:ext cx="9144000" cy="1006231"/>
          </a:xfrm>
          <a:prstGeom prst="rect">
            <a:avLst/>
          </a:prstGeom>
          <a:solidFill>
            <a:srgbClr val="243D54"/>
          </a:solidFill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venir Black"/>
                <a:cs typeface="Avenir Black"/>
              </a:rPr>
              <a:t>CARS ARE BECOMING A NEW SOURCE OF DATA</a:t>
            </a:r>
            <a:endParaRPr lang="en-US" sz="28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621792" y="1404211"/>
          <a:ext cx="7900416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computer38.png"/>
          <p:cNvPicPr>
            <a:picLocks noChangeAspect="1"/>
          </p:cNvPicPr>
          <p:nvPr/>
        </p:nvPicPr>
        <p:blipFill>
          <a:blip r:embed="rId3">
            <a:alphaModFix amt="4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5" y="1598705"/>
            <a:ext cx="2015357" cy="201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119" y="1183916"/>
            <a:ext cx="10153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1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 smtClean="0">
                <a:solidFill>
                  <a:schemeClr val="bg1"/>
                </a:solidFill>
                <a:latin typeface="Avenir Black"/>
                <a:cs typeface="Avenir Black"/>
              </a:rPr>
              <a:t>Exabytes</a:t>
            </a:r>
            <a:r>
              <a:rPr lang="en-US" sz="1600" dirty="0" smtClean="0">
                <a:solidFill>
                  <a:schemeClr val="bg1"/>
                </a:solidFill>
                <a:latin typeface="Avenir Black"/>
                <a:cs typeface="Avenir Black"/>
              </a:rPr>
              <a:t> Of Data Produced By Global Connected Cars  </a:t>
            </a:r>
            <a:r>
              <a:rPr lang="en-US" sz="1200" i="1" dirty="0" smtClean="0">
                <a:solidFill>
                  <a:schemeClr val="bg1"/>
                </a:solidFill>
                <a:latin typeface="Avenir Book"/>
                <a:cs typeface="Avenir Book"/>
              </a:rPr>
              <a:t>1 Exabyte = 1 Billion Gigabytes</a:t>
            </a:r>
            <a:endParaRPr lang="en-US" sz="1200" i="1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4572000" y="4735853"/>
            <a:ext cx="4563116" cy="365125"/>
          </a:xfrm>
          <a:prstGeom prst="rect">
            <a:avLst/>
          </a:prstGeom>
        </p:spPr>
        <p:txBody>
          <a:bodyPr anchor="ctr"/>
          <a:lstStyle/>
          <a:p>
            <a:pPr algn="r"/>
            <a:r>
              <a:rPr lang="en-US" sz="1100" dirty="0" smtClean="0">
                <a:solidFill>
                  <a:srgbClr val="FFFFFF"/>
                </a:solidFill>
                <a:latin typeface="Avenir Book"/>
                <a:cs typeface="Avenir Book"/>
              </a:rPr>
              <a:t>Source: Ford, 2013; BI Intelligence Estimates, 2015</a:t>
            </a:r>
            <a:endParaRPr lang="en-US" sz="11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pic>
        <p:nvPicPr>
          <p:cNvPr id="11" name="ch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" y="4815534"/>
            <a:ext cx="2333702" cy="205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0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290169" y="1147141"/>
            <a:ext cx="8619659" cy="34051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The tug of war over connected car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5" y="1881826"/>
            <a:ext cx="1464670" cy="98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0" y="2079044"/>
            <a:ext cx="1371600" cy="154216"/>
          </a:xfrm>
          <a:prstGeom prst="rect">
            <a:avLst/>
          </a:prstGeom>
        </p:spPr>
      </p:pic>
      <p:pic>
        <p:nvPicPr>
          <p:cNvPr id="28" name="Picture 27" descr="Android_robot.png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61" y="2252673"/>
            <a:ext cx="507357" cy="603477"/>
          </a:xfrm>
          <a:prstGeom prst="rect">
            <a:avLst/>
          </a:prstGeom>
        </p:spPr>
      </p:pic>
      <p:pic>
        <p:nvPicPr>
          <p:cNvPr id="29" name="Picture 28" descr="Apple-logo-grey.png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3" y="1954209"/>
            <a:ext cx="1511302" cy="10747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0063" y="2331988"/>
            <a:ext cx="1506814" cy="494624"/>
            <a:chOff x="735450" y="2331988"/>
            <a:chExt cx="1506814" cy="494624"/>
          </a:xfrm>
        </p:grpSpPr>
        <p:pic>
          <p:nvPicPr>
            <p:cNvPr id="8" name="Picture 7" descr="1000px-BMW.sv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50" y="2343913"/>
              <a:ext cx="470774" cy="470774"/>
            </a:xfrm>
            <a:prstGeom prst="rect">
              <a:avLst/>
            </a:prstGeom>
          </p:spPr>
        </p:pic>
        <p:pic>
          <p:nvPicPr>
            <p:cNvPr id="6" name="Picture 5" descr="audi_whit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864" y="2331988"/>
              <a:ext cx="914400" cy="494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5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Cars Have Evolved…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60" y="1006230"/>
            <a:ext cx="6604000" cy="3666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64167">
            <a:off x="4216274" y="1039132"/>
            <a:ext cx="479896" cy="28025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9515">
            <a:off x="4740947" y="1254575"/>
            <a:ext cx="909541" cy="478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67204">
            <a:off x="5340878" y="2115441"/>
            <a:ext cx="1369614" cy="48872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655225">
            <a:off x="2790475" y="2585815"/>
            <a:ext cx="1744503" cy="57026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2" name="Picture 11" descr="sedan3.png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8" y="3261753"/>
            <a:ext cx="1411270" cy="14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72977" y="3246551"/>
            <a:ext cx="5773799" cy="1097280"/>
            <a:chOff x="1584706" y="1972714"/>
            <a:chExt cx="6304158" cy="1198072"/>
          </a:xfrm>
        </p:grpSpPr>
        <p:pic>
          <p:nvPicPr>
            <p:cNvPr id="8" name="Picture 7" descr="Screen Shot 2015-11-19 at 2.38.0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953" y="1972714"/>
              <a:ext cx="5220911" cy="1198072"/>
            </a:xfrm>
            <a:prstGeom prst="rect">
              <a:avLst/>
            </a:prstGeom>
          </p:spPr>
        </p:pic>
        <p:pic>
          <p:nvPicPr>
            <p:cNvPr id="9" name="Picture 8" descr="250px-The_Verge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706" y="2095501"/>
              <a:ext cx="983715" cy="885342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00384" y="1955741"/>
            <a:ext cx="7743231" cy="1074281"/>
            <a:chOff x="1212922" y="3452560"/>
            <a:chExt cx="7743231" cy="1074281"/>
          </a:xfrm>
        </p:grpSpPr>
        <p:pic>
          <p:nvPicPr>
            <p:cNvPr id="10" name="Picture 9" descr="Screen Shot 2015-11-19 at 2.38.4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953" y="3452560"/>
              <a:ext cx="6288200" cy="1074281"/>
            </a:xfrm>
            <a:prstGeom prst="rect">
              <a:avLst/>
            </a:prstGeom>
          </p:spPr>
        </p:pic>
        <p:pic>
          <p:nvPicPr>
            <p:cNvPr id="11" name="Picture 10" descr="logo-wsj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22" y="3659328"/>
              <a:ext cx="1355499" cy="660745"/>
            </a:xfrm>
            <a:prstGeom prst="rect">
              <a:avLst/>
            </a:prstGeom>
          </p:spPr>
        </p:pic>
      </p:grpSp>
      <p:sp>
        <p:nvSpPr>
          <p:cNvPr id="15" name="Footer Placeholder 1"/>
          <p:cNvSpPr txBox="1">
            <a:spLocks/>
          </p:cNvSpPr>
          <p:nvPr/>
        </p:nvSpPr>
        <p:spPr>
          <a:xfrm>
            <a:off x="4572000" y="4735853"/>
            <a:ext cx="456311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 smtClean="0">
                <a:solidFill>
                  <a:srgbClr val="FFFFFF"/>
                </a:solidFill>
                <a:latin typeface="Avenir Book"/>
                <a:cs typeface="Avenir Book"/>
              </a:rPr>
              <a:t>Source: Financial Times, The Verge, WSJ, 2015</a:t>
            </a:r>
            <a:endParaRPr lang="en-US" sz="11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376768" y="641933"/>
            <a:ext cx="5578951" cy="1097280"/>
            <a:chOff x="101600" y="93293"/>
            <a:chExt cx="7526866" cy="1480400"/>
          </a:xfrm>
        </p:grpSpPr>
        <p:pic>
          <p:nvPicPr>
            <p:cNvPr id="6" name="Picture 5" descr="Screen Shot 2015-11-19 at 2.37.32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087" y="93293"/>
              <a:ext cx="5121379" cy="1480400"/>
            </a:xfrm>
            <a:prstGeom prst="rect">
              <a:avLst/>
            </a:prstGeom>
          </p:spPr>
        </p:pic>
        <p:pic>
          <p:nvPicPr>
            <p:cNvPr id="16" name="Picture 15" descr="financial_times_01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73" b="29014"/>
            <a:stretch/>
          </p:blipFill>
          <p:spPr>
            <a:xfrm>
              <a:off x="101600" y="579493"/>
              <a:ext cx="2382156" cy="54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184572" y="4713463"/>
            <a:ext cx="1935236" cy="366713"/>
          </a:xfrm>
        </p:spPr>
        <p:txBody>
          <a:bodyPr/>
          <a:lstStyle/>
          <a:p>
            <a:pPr algn="r"/>
            <a:r>
              <a:rPr lang="en-US" dirty="0" smtClean="0"/>
              <a:t>Source: IHS, 2015 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99786" y="701364"/>
            <a:ext cx="3903737" cy="3637644"/>
          </a:xfrm>
          <a:prstGeom prst="rect">
            <a:avLst/>
          </a:prstGeom>
          <a:noFill/>
          <a:effectLst/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 smtClean="0">
                <a:solidFill>
                  <a:schemeClr val="bg1"/>
                </a:solidFill>
                <a:latin typeface="Avenir Black"/>
                <a:cs typeface="Avenir Black"/>
              </a:rPr>
              <a:t>AUTOMAKERS WILL EVENTUALLY GIVE IN TO THE CONSUMER DEMAND FOR CARPLAY AND ANDROID AUTO</a:t>
            </a:r>
            <a:endParaRPr lang="en-US" sz="2700" b="1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4993" y="178144"/>
            <a:ext cx="528864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1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solidFill>
                  <a:schemeClr val="bg1"/>
                </a:solidFill>
                <a:latin typeface="Avenir Black"/>
                <a:cs typeface="Avenir Black"/>
              </a:rPr>
              <a:t>Estimated Number Of Cars </a:t>
            </a:r>
            <a:br>
              <a:rPr lang="en-US" sz="1600" dirty="0" smtClean="0">
                <a:solidFill>
                  <a:schemeClr val="bg1"/>
                </a:solidFill>
                <a:latin typeface="Avenir Black"/>
                <a:cs typeface="Avenir Black"/>
              </a:rPr>
            </a:br>
            <a:r>
              <a:rPr lang="en-US" sz="1600" dirty="0" smtClean="0">
                <a:solidFill>
                  <a:schemeClr val="bg1"/>
                </a:solidFill>
                <a:latin typeface="Avenir Black"/>
                <a:cs typeface="Avenir Black"/>
              </a:rPr>
              <a:t>With Android Auto Vs. Apple </a:t>
            </a:r>
            <a:r>
              <a:rPr lang="en-US" sz="1600" dirty="0" err="1" smtClean="0">
                <a:solidFill>
                  <a:schemeClr val="bg1"/>
                </a:solidFill>
                <a:latin typeface="Avenir Black"/>
                <a:cs typeface="Avenir Black"/>
              </a:rPr>
              <a:t>CarPlay</a:t>
            </a:r>
            <a:endParaRPr lang="en-US" sz="16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003523" y="762920"/>
          <a:ext cx="5116285" cy="3861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87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6400" y="3432200"/>
            <a:ext cx="83312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sz="2400" b="1" dirty="0" smtClean="0">
                <a:solidFill>
                  <a:srgbClr val="EA8F49"/>
                </a:solidFill>
                <a:latin typeface="News Gothic MT"/>
                <a:cs typeface="News Gothic MT"/>
              </a:rPr>
              <a:t>For more BI Intelligence content visit</a:t>
            </a:r>
            <a:endParaRPr lang="en-US" sz="2400" b="1" dirty="0">
              <a:solidFill>
                <a:srgbClr val="EA8F49"/>
              </a:solidFill>
              <a:latin typeface="News Gothic MT"/>
              <a:cs typeface="News Gothic MT"/>
            </a:endParaRPr>
          </a:p>
          <a:p>
            <a:pPr algn="ctr">
              <a:lnSpc>
                <a:spcPct val="130000"/>
              </a:lnSpc>
            </a:pPr>
            <a:r>
              <a:rPr lang="en-US" sz="4000" b="1" dirty="0" err="1" smtClean="0">
                <a:solidFill>
                  <a:schemeClr val="accent6"/>
                </a:solidFill>
                <a:latin typeface="News Gothic MT"/>
                <a:cs typeface="News Gothic MT"/>
              </a:rPr>
              <a:t>intelligence.businessinsider.com</a:t>
            </a:r>
            <a:endParaRPr lang="en-US" sz="4000" b="1" dirty="0">
              <a:solidFill>
                <a:schemeClr val="accent6"/>
              </a:solidFill>
              <a:latin typeface="News Gothic MT"/>
              <a:cs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3257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 2005 Camry</a:t>
            </a:r>
            <a:endParaRPr lang="en-US" sz="2800" dirty="0"/>
          </a:p>
        </p:txBody>
      </p:sp>
      <p:pic>
        <p:nvPicPr>
          <p:cNvPr id="2" name="Picture 1" descr="IMG_34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22"/>
          <a:stretch/>
        </p:blipFill>
        <p:spPr>
          <a:xfrm>
            <a:off x="0" y="1006230"/>
            <a:ext cx="9144000" cy="36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2016 </a:t>
            </a:r>
            <a:r>
              <a:rPr lang="en-US" sz="2800" dirty="0" err="1" smtClean="0"/>
              <a:t>toyota</a:t>
            </a:r>
            <a:r>
              <a:rPr lang="en-US" sz="2800" dirty="0" smtClean="0"/>
              <a:t> </a:t>
            </a:r>
            <a:r>
              <a:rPr lang="en-US" sz="2800" dirty="0" err="1" smtClean="0"/>
              <a:t>camry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4419" b="3933"/>
          <a:stretch/>
        </p:blipFill>
        <p:spPr>
          <a:xfrm>
            <a:off x="0" y="1006230"/>
            <a:ext cx="9144000" cy="368122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648364" y="1962728"/>
            <a:ext cx="1754909" cy="183957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5503333" y="4713463"/>
            <a:ext cx="3631783" cy="366713"/>
          </a:xfrm>
        </p:spPr>
        <p:txBody>
          <a:bodyPr/>
          <a:lstStyle/>
          <a:p>
            <a:pPr algn="r"/>
            <a:r>
              <a:rPr lang="en-US" dirty="0" smtClean="0"/>
              <a:t>Source: Toyota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car’s infotainment center is revolutionary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9541" y="1127125"/>
            <a:ext cx="7247115" cy="3429000"/>
            <a:chOff x="613459" y="1127125"/>
            <a:chExt cx="7247115" cy="3429000"/>
          </a:xfrm>
        </p:grpSpPr>
        <p:pic>
          <p:nvPicPr>
            <p:cNvPr id="10" name="Picture 9" descr="Screen Shot 2015-10-01 at 7.07.34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23" r="4725" b="8056"/>
            <a:stretch/>
          </p:blipFill>
          <p:spPr>
            <a:xfrm>
              <a:off x="613459" y="1670243"/>
              <a:ext cx="3963939" cy="2265108"/>
            </a:xfrm>
            <a:prstGeom prst="rect">
              <a:avLst/>
            </a:prstGeom>
          </p:spPr>
        </p:pic>
        <p:pic>
          <p:nvPicPr>
            <p:cNvPr id="11" name="Picture 10" descr="IMG_340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726" y="1127125"/>
              <a:ext cx="1927848" cy="3429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63099" y="2505346"/>
              <a:ext cx="1583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Avenir Black"/>
                  <a:cs typeface="Avenir Black"/>
                </a:rPr>
                <a:t>Vs.</a:t>
              </a:r>
              <a:endParaRPr lang="en-US" sz="3600" dirty="0">
                <a:latin typeface="Avenir Black"/>
                <a:cs typeface="Avenir Black"/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5503333" y="4713463"/>
            <a:ext cx="3631783" cy="366713"/>
          </a:xfrm>
        </p:spPr>
        <p:txBody>
          <a:bodyPr/>
          <a:lstStyle/>
          <a:p>
            <a:pPr algn="r"/>
            <a:r>
              <a:rPr lang="en-US" dirty="0" smtClean="0"/>
              <a:t>Source: Toyota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Source: Accenture, 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APPS In the car Are HIGHLY DESIRED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10000" y="1183916"/>
            <a:ext cx="8156693" cy="544043"/>
          </a:xfrm>
        </p:spPr>
        <p:txBody>
          <a:bodyPr>
            <a:noAutofit/>
          </a:bodyPr>
          <a:lstStyle/>
          <a:p>
            <a:r>
              <a:rPr lang="en-US" i="1" dirty="0" smtClean="0"/>
              <a:t>Q: Which of the following services do you think is important </a:t>
            </a:r>
            <a:br>
              <a:rPr lang="en-US" i="1" dirty="0" smtClean="0"/>
            </a:br>
            <a:r>
              <a:rPr lang="en-US" i="1" dirty="0" smtClean="0"/>
              <a:t>for your passengers to access in the car?</a:t>
            </a:r>
            <a:endParaRPr lang="en-US" i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547688" y="1710267"/>
          <a:ext cx="8048625" cy="2922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520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Source: Accenture, 2014; BI Intelligence, 2015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In-Car Technology is becoming mandatory</a:t>
            </a:r>
            <a:endParaRPr lang="en-US" sz="28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47688" y="1536701"/>
          <a:ext cx="8048625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7119" y="1183916"/>
            <a:ext cx="8049921" cy="369711"/>
          </a:xfrm>
        </p:spPr>
        <p:txBody>
          <a:bodyPr>
            <a:normAutofit/>
          </a:bodyPr>
          <a:lstStyle/>
          <a:p>
            <a:r>
              <a:rPr lang="en-US" i="1" dirty="0" smtClean="0"/>
              <a:t>Q: What has more influence over your car purchasing decision?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47040" y="4139882"/>
            <a:ext cx="25790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E79E8B"/>
                </a:solidFill>
                <a:latin typeface="Avenir Book"/>
                <a:cs typeface="Avenir Book"/>
              </a:rPr>
              <a:t>The car’s driving performance has the greatest impact</a:t>
            </a:r>
            <a:endParaRPr lang="en-US" sz="1300" dirty="0">
              <a:solidFill>
                <a:srgbClr val="E79E8B"/>
              </a:solidFill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1040" y="4170588"/>
            <a:ext cx="23552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chemeClr val="accent1"/>
                </a:solidFill>
                <a:latin typeface="Avenir Book"/>
                <a:cs typeface="Avenir Book"/>
              </a:rPr>
              <a:t>The in-car technology has the greatest influence</a:t>
            </a:r>
            <a:endParaRPr lang="en-US" sz="1300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720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Source: McKinsey, 2015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CONSUMERS ARE WILLING TO LEAVE AUTOMAKERS OVER THEIR TECH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547688" y="1536700"/>
          <a:ext cx="8048625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07119" y="1183916"/>
            <a:ext cx="8049921" cy="865776"/>
          </a:xfrm>
        </p:spPr>
        <p:txBody>
          <a:bodyPr>
            <a:noAutofit/>
          </a:bodyPr>
          <a:lstStyle/>
          <a:p>
            <a:r>
              <a:rPr lang="en-US" i="1" dirty="0" smtClean="0"/>
              <a:t>Q: I would switch to another manufacturer if it was the only one offering a car with full access to the applications, data, and media. </a:t>
            </a:r>
            <a:br>
              <a:rPr lang="en-US" i="1" dirty="0" smtClean="0"/>
            </a:br>
            <a:r>
              <a:rPr lang="en-US" sz="1200" i="1" dirty="0" smtClean="0">
                <a:latin typeface="Avenir Book"/>
                <a:cs typeface="Avenir Book"/>
              </a:rPr>
              <a:t>(Percentage who responded ‘Yes’)</a:t>
            </a:r>
            <a:endParaRPr lang="en-US" sz="1200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56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936812" y="360761"/>
            <a:ext cx="5207188" cy="34131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Avenir Black"/>
                <a:cs typeface="Avenir Black"/>
              </a:rPr>
              <a:t>Global Connected Car Shipments As A Percentage Of Total Cars Shipped</a:t>
            </a:r>
            <a:endParaRPr lang="en-US" sz="1600" b="1" dirty="0">
              <a:latin typeface="Avenir Black"/>
              <a:cs typeface="Avenir Black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75% of new cars shipped in 2020 will be internet-connected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927475" y="701675"/>
          <a:ext cx="5207000" cy="389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5503333" y="4713463"/>
            <a:ext cx="3631783" cy="366713"/>
          </a:xfrm>
        </p:spPr>
        <p:txBody>
          <a:bodyPr/>
          <a:lstStyle/>
          <a:p>
            <a:pPr algn="r"/>
            <a:r>
              <a:rPr lang="en-US" dirty="0" smtClean="0"/>
              <a:t>Source: </a:t>
            </a:r>
            <a:r>
              <a:rPr lang="en-US" dirty="0" err="1" smtClean="0"/>
              <a:t>Scotiabank</a:t>
            </a:r>
            <a:r>
              <a:rPr lang="en-US" dirty="0" smtClean="0"/>
              <a:t>, BI Intelligence Estimates, 2015</a:t>
            </a:r>
            <a:endParaRPr lang="en-US" dirty="0"/>
          </a:p>
        </p:txBody>
      </p:sp>
      <p:pic>
        <p:nvPicPr>
          <p:cNvPr id="2" name="Picture 1" descr="car119 (1)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07" y="2709334"/>
            <a:ext cx="1410470" cy="14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FFFFFF"/>
      </a:dk1>
      <a:lt1>
        <a:srgbClr val="FFFFFF"/>
      </a:lt1>
      <a:dk2>
        <a:srgbClr val="23486B"/>
      </a:dk2>
      <a:lt2>
        <a:srgbClr val="243D54"/>
      </a:lt2>
      <a:accent1>
        <a:srgbClr val="BFDEED"/>
      </a:accent1>
      <a:accent2>
        <a:srgbClr val="EE6707"/>
      </a:accent2>
      <a:accent3>
        <a:srgbClr val="5492BF"/>
      </a:accent3>
      <a:accent4>
        <a:srgbClr val="3D79A2"/>
      </a:accent4>
      <a:accent5>
        <a:srgbClr val="1E3346"/>
      </a:accent5>
      <a:accent6>
        <a:srgbClr val="FFFFFF"/>
      </a:accent6>
      <a:hlink>
        <a:srgbClr val="EE6707"/>
      </a:hlink>
      <a:folHlink>
        <a:srgbClr val="77330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I Intelligence Colors">
    <a:dk1>
      <a:srgbClr val="FFFFFF"/>
    </a:dk1>
    <a:lt1>
      <a:sysClr val="window" lastClr="FFFFFF"/>
    </a:lt1>
    <a:dk2>
      <a:srgbClr val="23486B"/>
    </a:dk2>
    <a:lt2>
      <a:srgbClr val="243D54"/>
    </a:lt2>
    <a:accent1>
      <a:srgbClr val="BFDEED"/>
    </a:accent1>
    <a:accent2>
      <a:srgbClr val="BB4422"/>
    </a:accent2>
    <a:accent3>
      <a:srgbClr val="BFE3D3"/>
    </a:accent3>
    <a:accent4>
      <a:srgbClr val="D9D9D9"/>
    </a:accent4>
    <a:accent5>
      <a:srgbClr val="EE6707"/>
    </a:accent5>
    <a:accent6>
      <a:srgbClr val="FFFFFF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38643</TotalTime>
  <Words>486</Words>
  <Application>Microsoft Macintosh PowerPoint</Application>
  <PresentationFormat>On-screen Show (16:9)</PresentationFormat>
  <Paragraphs>80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Avenir Black</vt:lpstr>
      <vt:lpstr>Avenir Book</vt:lpstr>
      <vt:lpstr>Avenir Heavy</vt:lpstr>
      <vt:lpstr>Calibri</vt:lpstr>
      <vt:lpstr>News Gothic MT</vt:lpstr>
      <vt:lpstr>Wingdings</vt:lpstr>
      <vt:lpstr>Arial</vt:lpstr>
      <vt:lpstr>Office Theme</vt:lpstr>
      <vt:lpstr>THE EVOLUTION OF THE 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Business Insider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Greenough</dc:creator>
  <cp:lastModifiedBy>Barbara Peng</cp:lastModifiedBy>
  <cp:revision>628</cp:revision>
  <cp:lastPrinted>2015-12-02T22:06:10Z</cp:lastPrinted>
  <dcterms:created xsi:type="dcterms:W3CDTF">2015-09-30T23:06:18Z</dcterms:created>
  <dcterms:modified xsi:type="dcterms:W3CDTF">2015-12-15T13:43:39Z</dcterms:modified>
</cp:coreProperties>
</file>